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handoutMasterIdLst>
    <p:handoutMasterId r:id="rId26"/>
  </p:handoutMasterIdLst>
  <p:sldIdLst>
    <p:sldId id="592" r:id="rId2"/>
    <p:sldId id="826" r:id="rId3"/>
    <p:sldId id="827" r:id="rId4"/>
    <p:sldId id="830" r:id="rId5"/>
    <p:sldId id="831" r:id="rId6"/>
    <p:sldId id="840" r:id="rId7"/>
    <p:sldId id="914" r:id="rId8"/>
    <p:sldId id="928" r:id="rId9"/>
    <p:sldId id="929" r:id="rId10"/>
    <p:sldId id="930" r:id="rId11"/>
    <p:sldId id="931" r:id="rId12"/>
    <p:sldId id="932" r:id="rId13"/>
    <p:sldId id="934" r:id="rId14"/>
    <p:sldId id="935" r:id="rId15"/>
    <p:sldId id="936" r:id="rId16"/>
    <p:sldId id="939" r:id="rId17"/>
    <p:sldId id="937" r:id="rId18"/>
    <p:sldId id="938" r:id="rId19"/>
    <p:sldId id="927" r:id="rId20"/>
    <p:sldId id="940" r:id="rId21"/>
    <p:sldId id="941" r:id="rId22"/>
    <p:sldId id="942" r:id="rId23"/>
    <p:sldId id="9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71"/>
    <p:restoredTop sz="95329"/>
  </p:normalViewPr>
  <p:slideViewPr>
    <p:cSldViewPr snapToGrid="0" snapToObjects="1">
      <p:cViewPr varScale="1">
        <p:scale>
          <a:sx n="85" d="100"/>
          <a:sy n="85" d="100"/>
        </p:scale>
        <p:origin x="192"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10/29/25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10/29/25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ABEA7A3-3E13-F25E-7989-863F6C33035A}"/>
              </a:ext>
            </a:extLst>
          </p:cNvPr>
          <p:cNvPicPr>
            <a:picLocks noChangeAspect="1"/>
          </p:cNvPicPr>
          <p:nvPr/>
        </p:nvPicPr>
        <p:blipFill>
          <a:blip r:embed="rId4"/>
          <a:stretch>
            <a:fillRect/>
          </a:stretch>
        </p:blipFill>
        <p:spPr>
          <a:xfrm>
            <a:off x="5810864" y="3657598"/>
            <a:ext cx="5531198" cy="1207010"/>
          </a:xfrm>
          <a:prstGeom prst="rect">
            <a:avLst/>
          </a:prstGeom>
        </p:spPr>
      </p:pic>
      <p:sp>
        <p:nvSpPr>
          <p:cNvPr id="15" name="TextBox 14">
            <a:extLst>
              <a:ext uri="{FF2B5EF4-FFF2-40B4-BE49-F238E27FC236}">
                <a16:creationId xmlns:a16="http://schemas.microsoft.com/office/drawing/2014/main" id="{737D6EB0-53E3-E27E-CFEE-A1B6C8D42CC6}"/>
              </a:ext>
            </a:extLst>
          </p:cNvPr>
          <p:cNvSpPr txBox="1"/>
          <p:nvPr/>
        </p:nvSpPr>
        <p:spPr>
          <a:xfrm>
            <a:off x="6095999" y="3937518"/>
            <a:ext cx="4817166" cy="523220"/>
          </a:xfrm>
          <a:prstGeom prst="rect">
            <a:avLst/>
          </a:prstGeom>
          <a:noFill/>
        </p:spPr>
        <p:txBody>
          <a:bodyPr wrap="square" rtlCol="0">
            <a:spAutoFit/>
          </a:bodyPr>
          <a:lstStyle/>
          <a:p>
            <a:pPr algn="ctr"/>
            <a:r>
              <a:rPr lang="en-US" sz="2800" dirty="0">
                <a:solidFill>
                  <a:schemeClr val="bg1"/>
                </a:solidFill>
                <a:latin typeface="Goudy Old Style" panose="02020502050305020303" pitchFamily="18" charset="77"/>
              </a:rPr>
              <a:t>October 15, 2025</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EB4E7A6-1ECC-3455-1F85-D7B42F26C95B}"/>
              </a:ext>
            </a:extLst>
          </p:cNvPr>
          <p:cNvPicPr>
            <a:picLocks noChangeAspect="1"/>
          </p:cNvPicPr>
          <p:nvPr/>
        </p:nvPicPr>
        <p:blipFill>
          <a:blip r:embed="rId4"/>
          <a:stretch>
            <a:fillRect/>
          </a:stretch>
        </p:blipFill>
        <p:spPr>
          <a:xfrm>
            <a:off x="5677575" y="3937518"/>
            <a:ext cx="5515671" cy="1060704"/>
          </a:xfrm>
          <a:prstGeom prst="rect">
            <a:avLst/>
          </a:prstGeom>
        </p:spPr>
      </p:pic>
      <p:sp>
        <p:nvSpPr>
          <p:cNvPr id="17" name="TextBox 16">
            <a:extLst>
              <a:ext uri="{FF2B5EF4-FFF2-40B4-BE49-F238E27FC236}">
                <a16:creationId xmlns:a16="http://schemas.microsoft.com/office/drawing/2014/main" id="{51BABBBE-29DC-C812-1B08-38E6058F56C3}"/>
              </a:ext>
            </a:extLst>
          </p:cNvPr>
          <p:cNvSpPr txBox="1"/>
          <p:nvPr/>
        </p:nvSpPr>
        <p:spPr>
          <a:xfrm>
            <a:off x="7045911" y="3976806"/>
            <a:ext cx="2697662" cy="523220"/>
          </a:xfrm>
          <a:prstGeom prst="rect">
            <a:avLst/>
          </a:prstGeom>
          <a:noFill/>
        </p:spPr>
        <p:txBody>
          <a:bodyPr wrap="none" rtlCol="0">
            <a:spAutoFit/>
          </a:bodyPr>
          <a:lstStyle/>
          <a:p>
            <a:r>
              <a:rPr lang="en-US" sz="2800" dirty="0">
                <a:solidFill>
                  <a:schemeClr val="bg1"/>
                </a:solidFill>
                <a:latin typeface="Goudy Old Style" panose="02020502050305020303" pitchFamily="18" charset="77"/>
              </a:rPr>
              <a:t>October 22, 2025</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36321E9-AD98-12BF-0079-189C39B3B7B0}"/>
              </a:ext>
            </a:extLst>
          </p:cNvPr>
          <p:cNvPicPr>
            <a:picLocks noChangeAspect="1"/>
          </p:cNvPicPr>
          <p:nvPr/>
        </p:nvPicPr>
        <p:blipFill>
          <a:blip r:embed="rId4"/>
          <a:stretch>
            <a:fillRect/>
          </a:stretch>
        </p:blipFill>
        <p:spPr>
          <a:xfrm>
            <a:off x="5810864" y="3771338"/>
            <a:ext cx="5684450" cy="1226883"/>
          </a:xfrm>
          <a:prstGeom prst="rect">
            <a:avLst/>
          </a:prstGeom>
        </p:spPr>
      </p:pic>
      <p:sp>
        <p:nvSpPr>
          <p:cNvPr id="19" name="TextBox 18">
            <a:extLst>
              <a:ext uri="{FF2B5EF4-FFF2-40B4-BE49-F238E27FC236}">
                <a16:creationId xmlns:a16="http://schemas.microsoft.com/office/drawing/2014/main" id="{46FA9109-7112-C968-C23F-39C731108927}"/>
              </a:ext>
            </a:extLst>
          </p:cNvPr>
          <p:cNvSpPr txBox="1"/>
          <p:nvPr/>
        </p:nvSpPr>
        <p:spPr>
          <a:xfrm>
            <a:off x="6095999" y="3976806"/>
            <a:ext cx="4817166" cy="523220"/>
          </a:xfrm>
          <a:prstGeom prst="rect">
            <a:avLst/>
          </a:prstGeom>
          <a:noFill/>
        </p:spPr>
        <p:txBody>
          <a:bodyPr wrap="square" rtlCol="0">
            <a:spAutoFit/>
          </a:bodyPr>
          <a:lstStyle/>
          <a:p>
            <a:pPr algn="ctr"/>
            <a:r>
              <a:rPr lang="en-US" sz="2800" b="1" dirty="0">
                <a:solidFill>
                  <a:schemeClr val="bg1"/>
                </a:solidFill>
                <a:latin typeface="Goudy Old Style" panose="02020502050305020303" pitchFamily="18" charset="77"/>
              </a:rPr>
              <a:t>October 29,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571A1C-8562-2433-2A3D-61FA58487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49276-6AAE-1786-E3EE-DAFAB32411A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D30EAD1-51A0-BDB3-0D18-1BBD115053D6}"/>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Dr. Cornelius advises them that they have been betrayed, that Miraz is on the march, and that they must flee to avoid capture. He advises choosing somewhere that can be fortified as a stronghold and suggests Aslan’s How, the site of the Stone Table.</a:t>
            </a:r>
          </a:p>
          <a:p>
            <a:pPr algn="l"/>
            <a:r>
              <a:rPr lang="en-US" sz="2200" dirty="0">
                <a:solidFill>
                  <a:schemeClr val="bg1"/>
                </a:solidFill>
                <a:latin typeface="Goudy Old Style" panose="02020502050305020303" pitchFamily="18" charset="77"/>
              </a:rPr>
              <a:t>“We must all fly from this place at once. You are already betrayed and Miraz is on the move. Before midday tomorrow you will be </a:t>
            </a:r>
            <a:r>
              <a:rPr lang="en-US" sz="2200" dirty="0" err="1">
                <a:solidFill>
                  <a:schemeClr val="bg1"/>
                </a:solidFill>
                <a:latin typeface="Goudy Old Style" panose="02020502050305020303" pitchFamily="18" charset="77"/>
              </a:rPr>
              <a:t>surrounded.""Those</a:t>
            </a:r>
            <a:r>
              <a:rPr lang="en-US" sz="2200" dirty="0">
                <a:solidFill>
                  <a:schemeClr val="bg1"/>
                </a:solidFill>
                <a:latin typeface="Goudy Old Style" panose="02020502050305020303" pitchFamily="18" charset="77"/>
              </a:rPr>
              <a:t> who run first do not always run last," said the Centaur. "And why should we let the enemy choose our position instead of choosing it ourselves? Let us find a strong place." "That's wise, your Majesty, that's wise,"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"But where are we to go?" asked several voices. "Your Majesty," said Doctor Cornelius, "and all you variety of creatures, I think we must fly east and down the river to the great woods. The </a:t>
            </a:r>
            <a:r>
              <a:rPr lang="en-US" sz="2200" dirty="0" err="1">
                <a:solidFill>
                  <a:schemeClr val="bg1"/>
                </a:solidFill>
                <a:latin typeface="Goudy Old Style" panose="02020502050305020303" pitchFamily="18" charset="77"/>
              </a:rPr>
              <a:t>Telmarines</a:t>
            </a:r>
            <a:r>
              <a:rPr lang="en-US" sz="2200" dirty="0">
                <a:solidFill>
                  <a:schemeClr val="bg1"/>
                </a:solidFill>
                <a:latin typeface="Goudy Old Style" panose="02020502050305020303" pitchFamily="18" charset="77"/>
              </a:rPr>
              <a:t> hate that region. They have always been afraid of the sea and of something that may come over the sea. That is why they have let the great woods grow up. If traditions speak true, the ancient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was at the river-mouth. All that part is friendly to us and hateful to our enemies. We must go to Aslan's How." "Aslan's How?" said several voices. "We do not know what it is." "It lies within the skirts of the Great Woods and it is a huge mound which Narnians raised in very ancient times over a very magical place, where there stood — and perhaps still stands — a very magical Stone. The Mound is all hollowed out within into galleries and caves, and the Stone is in the central cave of all. There is room in the mound for all our stores, and those of us who have most need of cover and are most accustomed to underground life can be lodged in the caves. The rest of us can lie in the wood. At a pinch all of us (except this worthy Giant) could retreat into the Mound itself, and there we should be beyond the reach of every danger except famine."</a:t>
            </a:r>
          </a:p>
        </p:txBody>
      </p:sp>
      <p:sp>
        <p:nvSpPr>
          <p:cNvPr id="6" name="Rectangle 2">
            <a:extLst>
              <a:ext uri="{FF2B5EF4-FFF2-40B4-BE49-F238E27FC236}">
                <a16:creationId xmlns:a16="http://schemas.microsoft.com/office/drawing/2014/main" id="{06059965-64C3-03CD-767E-986B84D8AB5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E8EC92A-77A3-6E82-3043-6C4EBEEF64D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4093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780F69-24A5-5412-46B4-C8268AE6D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9166-04E1-2A2C-D3DA-111342C0FED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1993822-38F5-AFDB-79D6-815531036967}"/>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The Old Narnians establish themselves at Aslan’s How, but are soon discovered by Miraz and his forces, and battles begin, which do not go well for the Old Narnians.</a:t>
            </a:r>
          </a:p>
          <a:p>
            <a:pPr algn="l"/>
            <a:r>
              <a:rPr lang="en-US" sz="2200" dirty="0">
                <a:solidFill>
                  <a:schemeClr val="bg1"/>
                </a:solidFill>
                <a:latin typeface="Goudy Old Style" panose="02020502050305020303" pitchFamily="18" charset="77"/>
              </a:rPr>
              <a:t>“It was certainly an awesome place, a round green hill on top of another hill, long since grown over with trees, and one little, low doorway leading into it. The tunnels inside were a perfect maze till you got to know them, and they were lined and roofed with smooth stones, and on the stones, peering in the twilight, Caspian saw strange characters and snaky patterns, and pictures in which the form of a Lion was repeated again and again. It all seemed to belong to an even older Narnia than the Narnia of which his nurse had told him. It was after they had taken up their quarters in and around the How that fortune began to turn against them… Thus there was fighting on most days and sometimes by night as well; but Caspian's party had on the whole the worst of it. At last there came a night when everything had gone as badly as possible, and the rain which had been falling heavily all day had ceased at nightfall only to give place to raw cold. That morning Caspian had arranged what was his biggest battle yet, and all had hung their hopes on it. He, with most of the Dwarfs, was to have fallen on the King's right wing at daybreak, and then, when they were heavily engaged, Giant </a:t>
            </a:r>
            <a:r>
              <a:rPr lang="en-US" sz="2200" dirty="0" err="1">
                <a:solidFill>
                  <a:schemeClr val="bg1"/>
                </a:solidFill>
                <a:latin typeface="Goudy Old Style" panose="02020502050305020303" pitchFamily="18" charset="77"/>
              </a:rPr>
              <a:t>Wimbleweather</a:t>
            </a:r>
            <a:r>
              <a:rPr lang="en-US" sz="2200" dirty="0">
                <a:solidFill>
                  <a:schemeClr val="bg1"/>
                </a:solidFill>
                <a:latin typeface="Goudy Old Style" panose="02020502050305020303" pitchFamily="18" charset="77"/>
              </a:rPr>
              <a:t>, with the Centaurs and some of the fiercest beasts, was to have broken out from another place and </a:t>
            </a:r>
            <a:r>
              <a:rPr lang="en-US" sz="2200" dirty="0" err="1">
                <a:solidFill>
                  <a:schemeClr val="bg1"/>
                </a:solidFill>
                <a:latin typeface="Goudy Old Style" panose="02020502050305020303" pitchFamily="18" charset="77"/>
              </a:rPr>
              <a:t>endeavoured</a:t>
            </a:r>
            <a:r>
              <a:rPr lang="en-US" sz="2200" dirty="0">
                <a:solidFill>
                  <a:schemeClr val="bg1"/>
                </a:solidFill>
                <a:latin typeface="Goudy Old Style" panose="02020502050305020303" pitchFamily="18" charset="77"/>
              </a:rPr>
              <a:t> to cut the King's right off from the rest of the army. But it had all failed. No one had warned Caspian (because no one in these later days of Narnia remembered) that Giants are not at all clever. Poor </a:t>
            </a:r>
            <a:r>
              <a:rPr lang="en-US" sz="2200" dirty="0" err="1">
                <a:solidFill>
                  <a:schemeClr val="bg1"/>
                </a:solidFill>
                <a:latin typeface="Goudy Old Style" panose="02020502050305020303" pitchFamily="18" charset="77"/>
              </a:rPr>
              <a:t>Wimbleweather</a:t>
            </a:r>
            <a:r>
              <a:rPr lang="en-US" sz="2200" dirty="0">
                <a:solidFill>
                  <a:schemeClr val="bg1"/>
                </a:solidFill>
                <a:latin typeface="Goudy Old Style" panose="02020502050305020303" pitchFamily="18" charset="77"/>
              </a:rPr>
              <a:t>, though as brave as a lion, was a true Giant in that respect. He had broken out at the wrong time and from the wrong place, and both his party and Caspian's had suffered badly and done the enemy little harm. The best of the Bears had been hurt, a Centaur terribly wounded, and there were few in Caspian's party who had not lost blood. It was a gloomy company that huddled under the dripping trees to eat their scanty supper.”</a:t>
            </a:r>
          </a:p>
        </p:txBody>
      </p:sp>
      <p:sp>
        <p:nvSpPr>
          <p:cNvPr id="6" name="Rectangle 2">
            <a:extLst>
              <a:ext uri="{FF2B5EF4-FFF2-40B4-BE49-F238E27FC236}">
                <a16:creationId xmlns:a16="http://schemas.microsoft.com/office/drawing/2014/main" id="{1E6582A8-AD49-1DA5-1D49-F36CD1CFE8A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6BC39243-CFF8-B0D7-EB96-8303BFE1C12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91517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925BB9-9629-B4D5-0B3E-CAA69203C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B1B38-5F04-C469-20D3-300D57C9FB9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796425E-1F16-DE7F-84E4-9DF99243023B}"/>
              </a:ext>
            </a:extLst>
          </p:cNvPr>
          <p:cNvSpPr>
            <a:spLocks noGrp="1"/>
          </p:cNvSpPr>
          <p:nvPr>
            <p:ph type="subTitle" idx="1"/>
          </p:nvPr>
        </p:nvSpPr>
        <p:spPr>
          <a:xfrm>
            <a:off x="-1" y="-1"/>
            <a:ext cx="11185452" cy="6835139"/>
          </a:xfrm>
        </p:spPr>
        <p:txBody>
          <a:bodyPr>
            <a:normAutofit fontScale="92500" lnSpcReduction="20000"/>
          </a:bodyPr>
          <a:lstStyle/>
          <a:p>
            <a:pPr algn="l"/>
            <a:r>
              <a:rPr lang="en-US" b="1" dirty="0">
                <a:solidFill>
                  <a:schemeClr val="bg1"/>
                </a:solidFill>
                <a:latin typeface="Goudy Old Style" panose="02020502050305020303" pitchFamily="18" charset="77"/>
              </a:rPr>
              <a:t>Another council of war is held and they decide they are in extremity and that Caspian should blow Queen Susan’s horn at dawn, with messengers being sent to Lantern Waste and </a:t>
            </a:r>
            <a:r>
              <a:rPr lang="en-US" b="1" dirty="0" err="1">
                <a:solidFill>
                  <a:schemeClr val="bg1"/>
                </a:solidFill>
                <a:latin typeface="Goudy Old Style" panose="02020502050305020303" pitchFamily="18" charset="77"/>
              </a:rPr>
              <a:t>Cair</a:t>
            </a:r>
            <a:r>
              <a:rPr lang="en-US" b="1" dirty="0">
                <a:solidFill>
                  <a:schemeClr val="bg1"/>
                </a:solidFill>
                <a:latin typeface="Goudy Old Style" panose="02020502050305020303" pitchFamily="18" charset="77"/>
              </a:rPr>
              <a:t> Paravel, the places where help would most likely arrive. </a:t>
            </a:r>
          </a:p>
          <a:p>
            <a:pPr algn="l"/>
            <a:r>
              <a:rPr lang="en-US" dirty="0">
                <a:solidFill>
                  <a:schemeClr val="bg1"/>
                </a:solidFill>
                <a:latin typeface="Goudy Old Style" panose="02020502050305020303" pitchFamily="18" charset="77"/>
              </a:rPr>
              <a:t>“But in the secret and magical chamber at the heart of the How, King Caspian, with Cornelius and the Badger and </a:t>
            </a:r>
            <a:r>
              <a:rPr lang="en-US" dirty="0" err="1">
                <a:solidFill>
                  <a:schemeClr val="bg1"/>
                </a:solidFill>
                <a:latin typeface="Goudy Old Style" panose="02020502050305020303" pitchFamily="18" charset="77"/>
              </a:rPr>
              <a:t>Nikabrik</a:t>
            </a:r>
            <a:r>
              <a:rPr lang="en-US" dirty="0">
                <a:solidFill>
                  <a:schemeClr val="bg1"/>
                </a:solidFill>
                <a:latin typeface="Goudy Old Style" panose="02020502050305020303" pitchFamily="18" charset="77"/>
              </a:rPr>
              <a:t> and Trumpkin, were at council…"If your Majesty is ever to use the Horn," said </a:t>
            </a:r>
            <a:r>
              <a:rPr lang="en-US" dirty="0" err="1">
                <a:solidFill>
                  <a:schemeClr val="bg1"/>
                </a:solidFill>
                <a:latin typeface="Goudy Old Style" panose="02020502050305020303" pitchFamily="18" charset="77"/>
              </a:rPr>
              <a:t>Trufflehunter</a:t>
            </a:r>
            <a:r>
              <a:rPr lang="en-US" dirty="0">
                <a:solidFill>
                  <a:schemeClr val="bg1"/>
                </a:solidFill>
                <a:latin typeface="Goudy Old Style" panose="02020502050305020303" pitchFamily="18" charset="77"/>
              </a:rPr>
              <a:t>, "I think the time has now come." Caspian had of course told them of his treasure several days ago. "We are certainly in great need," answered Caspian. "But it is hard to be sure we are at our greatest. Supposing there came an even worse need and we had already used it?" "By that argument," said </a:t>
            </a:r>
            <a:r>
              <a:rPr lang="en-US" dirty="0" err="1">
                <a:solidFill>
                  <a:schemeClr val="bg1"/>
                </a:solidFill>
                <a:latin typeface="Goudy Old Style" panose="02020502050305020303" pitchFamily="18" charset="77"/>
              </a:rPr>
              <a:t>Nikabrik</a:t>
            </a:r>
            <a:r>
              <a:rPr lang="en-US" dirty="0">
                <a:solidFill>
                  <a:schemeClr val="bg1"/>
                </a:solidFill>
                <a:latin typeface="Goudy Old Style" panose="02020502050305020303" pitchFamily="18" charset="77"/>
              </a:rPr>
              <a:t>, "your Majesty will never use it until it is too </a:t>
            </a:r>
            <a:r>
              <a:rPr lang="en-US" dirty="0" err="1">
                <a:solidFill>
                  <a:schemeClr val="bg1"/>
                </a:solidFill>
                <a:latin typeface="Goudy Old Style" panose="02020502050305020303" pitchFamily="18" charset="77"/>
              </a:rPr>
              <a:t>late.""I</a:t>
            </a:r>
            <a:r>
              <a:rPr lang="en-US" dirty="0">
                <a:solidFill>
                  <a:schemeClr val="bg1"/>
                </a:solidFill>
                <a:latin typeface="Goudy Old Style" panose="02020502050305020303" pitchFamily="18" charset="77"/>
              </a:rPr>
              <a:t> agree with that," said Doctor Cornelius. "And what do you think, Trumpkin?" asked Caspian. "Oh, as for me," said the Red Dwarf, who had been listening with complete indifference, "your Majesty knows I think the Horn — and that bit of broken stone over there and your great King Peter — and your Lion Aslan — are all eggs in moonshine. It's all one to me when your Majesty blows the Horn. All I insist on is that the army is told nothing about it. There's no good raising hopes of magical help which (as I think) are sure to be disappointed." "Then in the name of Aslan we will wind Queen Susan's Horn," said Caspian. "There is one thing, Sire," said Doctor Cornelius, "that should perhaps be done first. We do not know what form the help will take. It might call Aslan himself from oversea. But I think it is more likely to call Peter the High King and his mighty consorts down from the high past. But in either case, I do not think we can be sure that the help will come to this very spot —" "You never said a truer word," put in Trumpkin. "I think," went on the learned man, "that they — or he will come back to one or other of the Ancient Places of Narnia. This, where we now sit, is the most ancient and most deeply magical of all, and here, I think, the answer is likeliest to come. But there are two others. One Lantern Waste, up-river, west of </a:t>
            </a:r>
            <a:r>
              <a:rPr lang="en-US" dirty="0" err="1">
                <a:solidFill>
                  <a:schemeClr val="bg1"/>
                </a:solidFill>
                <a:latin typeface="Goudy Old Style" panose="02020502050305020303" pitchFamily="18" charset="77"/>
              </a:rPr>
              <a:t>Beaversdam</a:t>
            </a:r>
            <a:r>
              <a:rPr lang="en-US" dirty="0">
                <a:solidFill>
                  <a:schemeClr val="bg1"/>
                </a:solidFill>
                <a:latin typeface="Goudy Old Style" panose="02020502050305020303" pitchFamily="18" charset="77"/>
              </a:rPr>
              <a:t>, where the Royal Children first appeared in Narnia, as the records tell The other is down at the river-mouth, where their castle of </a:t>
            </a:r>
            <a:r>
              <a:rPr lang="en-US" dirty="0" err="1">
                <a:solidFill>
                  <a:schemeClr val="bg1"/>
                </a:solidFill>
                <a:latin typeface="Goudy Old Style" panose="02020502050305020303" pitchFamily="18" charset="77"/>
              </a:rPr>
              <a:t>Cair</a:t>
            </a:r>
            <a:r>
              <a:rPr lang="en-US" dirty="0">
                <a:solidFill>
                  <a:schemeClr val="bg1"/>
                </a:solidFill>
                <a:latin typeface="Goudy Old Style" panose="02020502050305020303" pitchFamily="18" charset="77"/>
              </a:rPr>
              <a:t> Paravel once stood. And if Aslan himself comes, that would be the best place for meeting him too, for every story says that he is the son of the great Emperor-</a:t>
            </a:r>
            <a:r>
              <a:rPr lang="en-US" dirty="0" err="1">
                <a:solidFill>
                  <a:schemeClr val="bg1"/>
                </a:solidFill>
                <a:latin typeface="Goudy Old Style" panose="02020502050305020303" pitchFamily="18" charset="77"/>
              </a:rPr>
              <a:t>overthe</a:t>
            </a:r>
            <a:r>
              <a:rPr lang="en-US" dirty="0">
                <a:solidFill>
                  <a:schemeClr val="bg1"/>
                </a:solidFill>
                <a:latin typeface="Goudy Old Style" panose="02020502050305020303" pitchFamily="18" charset="77"/>
              </a:rPr>
              <a:t>-Sea, and over the sea he will pass. I should like very much to send messengers to both places, to Lantern Waste and the river-mouth, to receive them — or him or it."</a:t>
            </a:r>
          </a:p>
        </p:txBody>
      </p:sp>
      <p:sp>
        <p:nvSpPr>
          <p:cNvPr id="6" name="Rectangle 2">
            <a:extLst>
              <a:ext uri="{FF2B5EF4-FFF2-40B4-BE49-F238E27FC236}">
                <a16:creationId xmlns:a16="http://schemas.microsoft.com/office/drawing/2014/main" id="{01B064ED-BDDC-D6D8-FB2A-62A58E29872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00F95B7-7E85-6DDD-AA14-BB4B765D435C}"/>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16373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6E5940-72D1-09D9-CAC4-E7A8E476D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F3D84-607D-1E0B-EDBF-2A27B0027EA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F3261F9-9B12-BBA9-E4EA-B83F219920F4}"/>
              </a:ext>
            </a:extLst>
          </p:cNvPr>
          <p:cNvSpPr>
            <a:spLocks noGrp="1"/>
          </p:cNvSpPr>
          <p:nvPr>
            <p:ph type="subTitle" idx="1"/>
          </p:nvPr>
        </p:nvSpPr>
        <p:spPr>
          <a:xfrm>
            <a:off x="-1" y="-1"/>
            <a:ext cx="11185452" cy="6835139"/>
          </a:xfrm>
        </p:spPr>
        <p:txBody>
          <a:bodyPr>
            <a:normAutofit fontScale="92500" lnSpcReduction="20000"/>
          </a:bodyPr>
          <a:lstStyle/>
          <a:p>
            <a:pPr algn="l"/>
            <a:r>
              <a:rPr lang="en-US" sz="2200" b="1" dirty="0">
                <a:solidFill>
                  <a:schemeClr val="bg1"/>
                </a:solidFill>
                <a:latin typeface="Goudy Old Style" panose="02020502050305020303" pitchFamily="18" charset="77"/>
              </a:rPr>
              <a:t>THEMES</a:t>
            </a:r>
          </a:p>
          <a:p>
            <a:pPr algn="l"/>
            <a:r>
              <a:rPr lang="en-US" b="1" dirty="0">
                <a:solidFill>
                  <a:schemeClr val="bg1"/>
                </a:solidFill>
                <a:latin typeface="Goudy Old Style" panose="02020502050305020303" pitchFamily="18" charset="77"/>
              </a:rPr>
              <a:t>The diversity of personalities and gifts among the Old Narnians gives them strength</a:t>
            </a:r>
            <a:r>
              <a:rPr lang="en-US" sz="2200" b="1" dirty="0">
                <a:solidFill>
                  <a:schemeClr val="bg1"/>
                </a:solidFill>
                <a:latin typeface="Goudy Old Style" panose="02020502050305020303" pitchFamily="18" charset="77"/>
              </a:rPr>
              <a:t>.     </a:t>
            </a:r>
          </a:p>
          <a:p>
            <a:pPr algn="l"/>
            <a:r>
              <a:rPr lang="en-US" dirty="0">
                <a:solidFill>
                  <a:schemeClr val="bg1"/>
                </a:solidFill>
                <a:latin typeface="Goudy Old Style" panose="02020502050305020303" pitchFamily="18" charset="77"/>
              </a:rPr>
              <a:t>“The Bulgy Bears were very anxious to have the feast first and leave the council till afterwards: perhaps till tomorrow. </a:t>
            </a:r>
            <a:r>
              <a:rPr lang="en-US" dirty="0" err="1">
                <a:solidFill>
                  <a:schemeClr val="bg1"/>
                </a:solidFill>
                <a:latin typeface="Goudy Old Style" panose="02020502050305020303" pitchFamily="18" charset="77"/>
              </a:rPr>
              <a:t>Reepicheep</a:t>
            </a:r>
            <a:r>
              <a:rPr lang="en-US" dirty="0">
                <a:solidFill>
                  <a:schemeClr val="bg1"/>
                </a:solidFill>
                <a:latin typeface="Goudy Old Style" panose="02020502050305020303" pitchFamily="18" charset="77"/>
              </a:rPr>
              <a:t> and his Mice said that councils and feasts could both wait and proposed storming Miraz in his own castle that very night. </a:t>
            </a:r>
            <a:r>
              <a:rPr lang="en-US" dirty="0" err="1">
                <a:solidFill>
                  <a:schemeClr val="bg1"/>
                </a:solidFill>
                <a:latin typeface="Goudy Old Style" panose="02020502050305020303" pitchFamily="18" charset="77"/>
              </a:rPr>
              <a:t>Pattertwig</a:t>
            </a:r>
            <a:r>
              <a:rPr lang="en-US" dirty="0">
                <a:solidFill>
                  <a:schemeClr val="bg1"/>
                </a:solidFill>
                <a:latin typeface="Goudy Old Style" panose="02020502050305020303" pitchFamily="18" charset="77"/>
              </a:rPr>
              <a:t> and the other Squirrels said they could talk and eat at the same time, so why not have the council and feast all at once? The Moles proposed throwing up entrenchments round the Lawn before they did anything else. The Fauns thought it would be better to begin with a solemn dance. The Old Raven, while agreeing with the Bears that it would take too long to have a full council before supper, begged to be allowed to give a brief address to the whole company. But Caspian and the Centaurs and the Dwarfs overruled all these suggestions and insisted on holding a real council of war at once. When all the other creatures had been persuaded to sit down quietly in a great circle, and when (with more difficulty) they had got </a:t>
            </a:r>
            <a:r>
              <a:rPr lang="en-US" dirty="0" err="1">
                <a:solidFill>
                  <a:schemeClr val="bg1"/>
                </a:solidFill>
                <a:latin typeface="Goudy Old Style" panose="02020502050305020303" pitchFamily="18" charset="77"/>
              </a:rPr>
              <a:t>Pattertwig</a:t>
            </a:r>
            <a:r>
              <a:rPr lang="en-US" dirty="0">
                <a:solidFill>
                  <a:schemeClr val="bg1"/>
                </a:solidFill>
                <a:latin typeface="Goudy Old Style" panose="02020502050305020303" pitchFamily="18" charset="77"/>
              </a:rPr>
              <a:t> to stop running to and </a:t>
            </a:r>
            <a:r>
              <a:rPr lang="en-US" dirty="0" err="1">
                <a:solidFill>
                  <a:schemeClr val="bg1"/>
                </a:solidFill>
                <a:latin typeface="Goudy Old Style" panose="02020502050305020303" pitchFamily="18" charset="77"/>
              </a:rPr>
              <a:t>fro</a:t>
            </a:r>
            <a:r>
              <a:rPr lang="en-US" dirty="0">
                <a:solidFill>
                  <a:schemeClr val="bg1"/>
                </a:solidFill>
                <a:latin typeface="Goudy Old Style" panose="02020502050305020303" pitchFamily="18" charset="77"/>
              </a:rPr>
              <a:t> and saying "Silence! Silence, everyone, for the King's speech", Caspian, feeling a little nervous, got up. "Narnians!" he began, but he never got any further, for at that very moment Camillo the Hare said, "Hush! There's a Man somewhere near." They were all creatures of the wild, accustomed to being hunted, and they all became still as statues. The beasts all turned their noses in the direction which Camillo had indicated.”</a:t>
            </a:r>
            <a:r>
              <a:rPr lang="en-US" b="0" i="0" dirty="0">
                <a:solidFill>
                  <a:srgbClr val="000000"/>
                </a:solidFill>
                <a:effectLst/>
                <a:latin typeface="system-ui"/>
              </a:rPr>
              <a:t> </a:t>
            </a:r>
          </a:p>
          <a:p>
            <a:pPr algn="l"/>
            <a:r>
              <a:rPr lang="en-US" b="0" i="1" dirty="0">
                <a:solidFill>
                  <a:schemeClr val="bg1"/>
                </a:solidFill>
                <a:effectLst/>
                <a:latin typeface="Goudy Old Style" panose="02020502050305020303" pitchFamily="18" charset="77"/>
              </a:rPr>
              <a:t>There are different kinds of gifts, but the same Spirit distributes them.</a:t>
            </a:r>
            <a:r>
              <a:rPr lang="en-US" b="1" i="1" baseline="30000"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There are different kinds of service, but the same Lord. There are different kinds of working, but in all of them and in everyone it is the same God at work</a:t>
            </a:r>
            <a:r>
              <a:rPr lang="en-US" sz="1700" b="0" dirty="0">
                <a:solidFill>
                  <a:schemeClr val="bg1"/>
                </a:solidFill>
                <a:effectLst/>
                <a:latin typeface="Goudy Old Style" panose="02020502050305020303" pitchFamily="18" charset="77"/>
              </a:rPr>
              <a:t>. I Cor. 12:4-6 </a:t>
            </a:r>
            <a:r>
              <a:rPr lang="en-US" sz="1700" b="1"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But in fact God has placed the parts in the body, every one of them, just as he wanted them to be. If they were all one part, where would the body be? As it is, there are many parts, but one body.</a:t>
            </a:r>
            <a:r>
              <a:rPr lang="en-US" b="1"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The eye cannot say to the hand, “I don’t need you!” And the head cannot say to the feet, “I don’t need you</a:t>
            </a:r>
            <a:r>
              <a:rPr lang="en-US" sz="1700" b="0" dirty="0">
                <a:solidFill>
                  <a:schemeClr val="bg1"/>
                </a:solidFill>
                <a:effectLst/>
                <a:latin typeface="Goudy Old Style" panose="02020502050305020303" pitchFamily="18" charset="77"/>
              </a:rPr>
              <a:t>!” I Cor. 12:18-21 </a:t>
            </a:r>
            <a:r>
              <a:rPr lang="en-US" b="0" i="1" dirty="0">
                <a:solidFill>
                  <a:schemeClr val="bg1"/>
                </a:solidFill>
                <a:effectLst/>
                <a:latin typeface="Goudy Old Style" panose="02020502050305020303" pitchFamily="18" charset="77"/>
              </a:rPr>
              <a:t>For as in one body we have many members, and the members do not all have the same function, so we, though many, are one body in Christ, and individually members one of another. Having gifts that differ according to the grace given to us, let us use them. </a:t>
            </a:r>
            <a:r>
              <a:rPr lang="en-US" sz="1700" b="0" dirty="0">
                <a:solidFill>
                  <a:schemeClr val="bg1"/>
                </a:solidFill>
                <a:effectLst/>
                <a:latin typeface="Goudy Old Style" panose="02020502050305020303" pitchFamily="18" charset="77"/>
              </a:rPr>
              <a:t>Romans 12:4-5</a:t>
            </a: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678FE0B0-816D-7998-31F4-2C91752BF0B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6F7B8492-5352-87D4-8658-3EB20D2C02A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10485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0E3E28-AC9B-8B7B-0FD8-521922B58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A3026-2A4E-BDE7-3582-3C0CDA3D795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30E6C41-A284-3AAE-CD8E-107BBA64A61D}"/>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There is a spiritual resonance of sacred places that makes them special and deserving of respect.</a:t>
            </a:r>
          </a:p>
          <a:p>
            <a:pPr algn="l"/>
            <a:r>
              <a:rPr lang="en-US" sz="2200" dirty="0">
                <a:solidFill>
                  <a:schemeClr val="bg1"/>
                </a:solidFill>
                <a:latin typeface="Goudy Old Style" panose="02020502050305020303" pitchFamily="18" charset="77"/>
              </a:rPr>
              <a:t>"It lies within the skirts of the Great Woods and it is a huge mound which Narnians raised in very ancient times over a very magical place, where there stood — and perhaps still stands — a very magical Stone. The Mound is all hollowed out within into galleries and caves, and the Stone is in the central cave of all. But in the secret and magical chamber at the heart of the How, King Caspian, with Cornelius and the Badger and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and Trumpkin, were at council. Thick pillars of ancient workmanship supported the roof. In the </a:t>
            </a:r>
            <a:r>
              <a:rPr lang="en-US" sz="2200" dirty="0" err="1">
                <a:solidFill>
                  <a:schemeClr val="bg1"/>
                </a:solidFill>
                <a:latin typeface="Goudy Old Style" panose="02020502050305020303" pitchFamily="18" charset="77"/>
              </a:rPr>
              <a:t>centre</a:t>
            </a:r>
            <a:r>
              <a:rPr lang="en-US" sz="2200" dirty="0">
                <a:solidFill>
                  <a:schemeClr val="bg1"/>
                </a:solidFill>
                <a:latin typeface="Goudy Old Style" panose="02020502050305020303" pitchFamily="18" charset="77"/>
              </a:rPr>
              <a:t> was the Stone itself — a stone table, split right down the </a:t>
            </a:r>
            <a:r>
              <a:rPr lang="en-US" sz="2200" dirty="0" err="1">
                <a:solidFill>
                  <a:schemeClr val="bg1"/>
                </a:solidFill>
                <a:latin typeface="Goudy Old Style" panose="02020502050305020303" pitchFamily="18" charset="77"/>
              </a:rPr>
              <a:t>centre</a:t>
            </a:r>
            <a:r>
              <a:rPr lang="en-US" sz="2200" dirty="0">
                <a:solidFill>
                  <a:schemeClr val="bg1"/>
                </a:solidFill>
                <a:latin typeface="Goudy Old Style" panose="02020502050305020303" pitchFamily="18" charset="77"/>
              </a:rPr>
              <a:t>, and covered with what had once been writing of some kind: but ages of wind and rain and snow had almost worn them away in old times when the Stone Table had stood on the hilltop, and the Mound had not yet been built above it. They were not using the Table nor sitting round it: it was too magic a thing for any common use. They sat on logs a little way from it, and between them was a rough wooden table, on which stood a rude clay lamp lighting up their pale faces and throwing big shadows on the walls.”</a:t>
            </a:r>
          </a:p>
          <a:p>
            <a:pPr algn="l"/>
            <a:r>
              <a:rPr lang="en-US" sz="2200" i="1" dirty="0">
                <a:solidFill>
                  <a:schemeClr val="bg1"/>
                </a:solidFill>
                <a:effectLst/>
                <a:latin typeface="Goudy Old Style" panose="02020502050305020303" pitchFamily="18" charset="77"/>
              </a:rPr>
              <a:t>“Do not come any closer,” God said. “Take off your sandals, for the place where you are standing is holy ground.” </a:t>
            </a:r>
            <a:r>
              <a:rPr lang="en-US" sz="1600" dirty="0">
                <a:solidFill>
                  <a:schemeClr val="bg1"/>
                </a:solidFill>
                <a:effectLst/>
                <a:latin typeface="Goudy Old Style" panose="02020502050305020303" pitchFamily="18" charset="77"/>
              </a:rPr>
              <a:t>Ex. 3:5 </a:t>
            </a:r>
            <a:r>
              <a:rPr lang="en-US" sz="2200" i="1" dirty="0">
                <a:solidFill>
                  <a:schemeClr val="bg1"/>
                </a:solidFill>
                <a:effectLst/>
                <a:latin typeface="Goudy Old Style" panose="02020502050305020303" pitchFamily="18" charset="77"/>
              </a:rPr>
              <a:t>On this mountain the </a:t>
            </a:r>
            <a:r>
              <a:rPr lang="en-US" sz="2200" i="1" cap="small" dirty="0">
                <a:solidFill>
                  <a:schemeClr val="bg1"/>
                </a:solidFill>
                <a:effectLst/>
                <a:latin typeface="Goudy Old Style" panose="02020502050305020303" pitchFamily="18" charset="77"/>
              </a:rPr>
              <a:t>Lord</a:t>
            </a:r>
            <a:r>
              <a:rPr lang="en-US" sz="2200" i="1" dirty="0">
                <a:solidFill>
                  <a:schemeClr val="bg1"/>
                </a:solidFill>
                <a:effectLst/>
                <a:latin typeface="Goudy Old Style" panose="02020502050305020303" pitchFamily="18" charset="77"/>
              </a:rPr>
              <a:t> of hosts will make for all peoples a feast of rich food, a feast of well-aged wine, of rich food full of marrow, of aged wine well refined. And he will swallow up on this mountain the covering that is cast over all peoples the veil that is spread over all nations. He will swallow up death forever. </a:t>
            </a:r>
            <a:r>
              <a:rPr lang="en-US" sz="1600" dirty="0">
                <a:solidFill>
                  <a:schemeClr val="bg1"/>
                </a:solidFill>
                <a:effectLst/>
                <a:latin typeface="Goudy Old Style" panose="02020502050305020303" pitchFamily="18" charset="77"/>
              </a:rPr>
              <a:t>Is. 25:6-8 </a:t>
            </a:r>
            <a:r>
              <a:rPr lang="en-US" sz="2200" i="1" dirty="0">
                <a:solidFill>
                  <a:schemeClr val="bg1"/>
                </a:solidFill>
                <a:effectLst/>
                <a:latin typeface="Goudy Old Style" panose="02020502050305020303" pitchFamily="18" charset="77"/>
              </a:rPr>
              <a:t>And I heard a loud voice from the throne saying: 'Behold, the dwelling place of God is with man, and He will dwell with them. They will be His people, and God Himself will be with them as their God. </a:t>
            </a:r>
            <a:r>
              <a:rPr lang="en-US" sz="1600" dirty="0">
                <a:solidFill>
                  <a:schemeClr val="bg1"/>
                </a:solidFill>
                <a:effectLst/>
                <a:latin typeface="Goudy Old Style" panose="02020502050305020303" pitchFamily="18" charset="77"/>
              </a:rPr>
              <a:t>Rev. 21:3 </a:t>
            </a:r>
            <a:r>
              <a:rPr lang="en-US" sz="2200" b="0" i="1" dirty="0">
                <a:solidFill>
                  <a:schemeClr val="bg1"/>
                </a:solidFill>
                <a:effectLst/>
                <a:latin typeface="Goudy Old Style" panose="02020502050305020303" pitchFamily="18" charset="77"/>
              </a:rPr>
              <a:t>These I will bring to my holy mountain and make them joyful in my house of prayer; their burnt offerings and their sacrifices will be accepted on my altar; for my house shall be called a house of prayer for all peoples.” </a:t>
            </a:r>
            <a:r>
              <a:rPr lang="en-US" sz="1600" b="0" dirty="0">
                <a:solidFill>
                  <a:schemeClr val="bg1"/>
                </a:solidFill>
                <a:effectLst/>
                <a:latin typeface="Goudy Old Style" panose="02020502050305020303" pitchFamily="18" charset="77"/>
              </a:rPr>
              <a:t>Is. 56:7</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D6F58F4-E42F-32C9-588C-5201E2039F4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80854F2-5EA9-B097-AD47-392027D1C92A}"/>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07622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C085B8-16DC-AADC-E3C9-4C1D41893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B1096-B005-6FC6-9895-C7E871B7917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C693F0F-1000-CC01-BED3-960CB10DA24A}"/>
              </a:ext>
            </a:extLst>
          </p:cNvPr>
          <p:cNvSpPr>
            <a:spLocks noGrp="1"/>
          </p:cNvSpPr>
          <p:nvPr>
            <p:ph type="subTitle" idx="1"/>
          </p:nvPr>
        </p:nvSpPr>
        <p:spPr>
          <a:xfrm>
            <a:off x="-1" y="-1"/>
            <a:ext cx="11185452" cy="6835139"/>
          </a:xfrm>
        </p:spPr>
        <p:txBody>
          <a:bodyPr>
            <a:normAutofit/>
          </a:bodyPr>
          <a:lstStyle/>
          <a:p>
            <a:pPr algn="l"/>
            <a:r>
              <a:rPr lang="en-US" sz="2200" b="1" dirty="0">
                <a:solidFill>
                  <a:schemeClr val="bg1"/>
                </a:solidFill>
                <a:latin typeface="Goudy Old Style" panose="02020502050305020303" pitchFamily="18" charset="77"/>
              </a:rPr>
              <a:t>Ancient tales may convey truth and means of grace that are life-giving.</a:t>
            </a:r>
          </a:p>
          <a:p>
            <a:pPr algn="l"/>
            <a:r>
              <a:rPr lang="en-US" sz="2200" dirty="0">
                <a:solidFill>
                  <a:schemeClr val="bg1"/>
                </a:solidFill>
                <a:latin typeface="Goudy Old Style" panose="02020502050305020303" pitchFamily="18" charset="77"/>
              </a:rPr>
              <a:t>"If your Majesty is ever to use the Horn,"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"I think the time has now come." Caspian had of course told them of his treasure several days ago. "We are certainly in great need," answered Caspian. "But it is hard to be sure we are at our greatest. Supposing there came an even worse need and we had already used it?" "By that argument," said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"your Majesty will never use it until it is too late.” "I agree with that," said Doctor Cornelius... "Oh, as for me," said the Red Dwarf, who had been listening with complete indifference, "your Majesty knows I think the Horn — and that bit of broken stone over there and your great King Peter — and your Lion Aslan — are all eggs in moonshine. It's all one to me when your Majesty blows the Horn. All I insist on is that the army is told nothing about it. There's no good raising hopes of magical help which (as I think) are sure to be disappointed." "Then in the name of Aslan we will wind Queen Susan's Horn," said Caspian. "There is one thing, Sire," said Doctor Cornelius, "that should perhaps be done first. We do not know what form the help will take. It might call Aslan himself from oversea. But I think it is more likely to call Peter the High King and his mighty consorts down from the high past. I think that they — or he will come back to one or other of the Ancient Places of Narnia. This, where we now sit, is the most ancient and most deeply magical of all, and here, I think, the answer is likeliest to come. But there are two others. One Lantern Waste, up-river, west of </a:t>
            </a:r>
            <a:r>
              <a:rPr lang="en-US" sz="2200" dirty="0" err="1">
                <a:solidFill>
                  <a:schemeClr val="bg1"/>
                </a:solidFill>
                <a:latin typeface="Goudy Old Style" panose="02020502050305020303" pitchFamily="18" charset="77"/>
              </a:rPr>
              <a:t>Beaversdam</a:t>
            </a:r>
            <a:r>
              <a:rPr lang="en-US" sz="2200" dirty="0">
                <a:solidFill>
                  <a:schemeClr val="bg1"/>
                </a:solidFill>
                <a:latin typeface="Goudy Old Style" panose="02020502050305020303" pitchFamily="18" charset="77"/>
              </a:rPr>
              <a:t>, where the Royal Children first appeared in Narnia, as the records tell. The other is down at the river-mouth, where their castle of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once stood. And if Aslan himself comes, that would be the best place for meeting him too, for every story says that he is the son of the great Emperor-over-the-Sea, and over the sea he will pass.”</a:t>
            </a:r>
          </a:p>
        </p:txBody>
      </p:sp>
      <p:sp>
        <p:nvSpPr>
          <p:cNvPr id="6" name="Rectangle 2">
            <a:extLst>
              <a:ext uri="{FF2B5EF4-FFF2-40B4-BE49-F238E27FC236}">
                <a16:creationId xmlns:a16="http://schemas.microsoft.com/office/drawing/2014/main" id="{FF75F35C-07AD-A509-3C97-99EE5F64C33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05B3BF4-5B91-C896-3C12-40D57CD8EAA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51900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FA9E3F-493D-94A0-8C17-DE412AA4A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347B1-551D-A235-E75C-BDEE546EA02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91C70FA-F546-987D-190E-D4809D5BA931}"/>
              </a:ext>
            </a:extLst>
          </p:cNvPr>
          <p:cNvSpPr>
            <a:spLocks noGrp="1"/>
          </p:cNvSpPr>
          <p:nvPr>
            <p:ph type="subTitle" idx="1"/>
          </p:nvPr>
        </p:nvSpPr>
        <p:spPr>
          <a:xfrm>
            <a:off x="-1" y="-1"/>
            <a:ext cx="10972801" cy="6835139"/>
          </a:xfrm>
        </p:spPr>
        <p:txBody>
          <a:bodyPr>
            <a:normAutofit lnSpcReduction="10000"/>
          </a:bodyPr>
          <a:lstStyle/>
          <a:p>
            <a:pPr algn="l"/>
            <a:r>
              <a:rPr lang="en-US" b="0" i="1" dirty="0">
                <a:solidFill>
                  <a:schemeClr val="bg1"/>
                </a:solidFill>
                <a:effectLst/>
                <a:latin typeface="Goudy Old Style" panose="02020502050305020303" pitchFamily="18" charset="77"/>
              </a:rPr>
              <a:t>Have you not known? Have you not heard?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is the everlasting God, the Creator of the ends of the earth. He does not faint or grow weary; his understanding is unsearchable. </a:t>
            </a:r>
            <a:r>
              <a:rPr lang="en-US" sz="1600" b="0" dirty="0">
                <a:solidFill>
                  <a:schemeClr val="bg1"/>
                </a:solidFill>
                <a:effectLst/>
                <a:latin typeface="Goudy Old Style" panose="02020502050305020303" pitchFamily="18" charset="77"/>
              </a:rPr>
              <a:t>Is. 40:28 </a:t>
            </a:r>
            <a:r>
              <a:rPr lang="en-US" b="0" i="1" dirty="0">
                <a:solidFill>
                  <a:schemeClr val="bg1"/>
                </a:solidFill>
                <a:effectLst/>
                <a:latin typeface="Goudy Old Style" panose="02020502050305020303" pitchFamily="18" charset="77"/>
              </a:rPr>
              <a:t>And Hilkiah the high priest said to </a:t>
            </a:r>
            <a:r>
              <a:rPr lang="en-US" b="0" i="1" dirty="0" err="1">
                <a:solidFill>
                  <a:schemeClr val="bg1"/>
                </a:solidFill>
                <a:effectLst/>
                <a:latin typeface="Goudy Old Style" panose="02020502050305020303" pitchFamily="18" charset="77"/>
              </a:rPr>
              <a:t>Shaphan</a:t>
            </a:r>
            <a:r>
              <a:rPr lang="en-US" b="0" i="1" dirty="0">
                <a:solidFill>
                  <a:schemeClr val="bg1"/>
                </a:solidFill>
                <a:effectLst/>
                <a:latin typeface="Goudy Old Style" panose="02020502050305020303" pitchFamily="18" charset="77"/>
              </a:rPr>
              <a:t> the secretary, “I have found the Book of the Law in the house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And Hilkiah gave the book to </a:t>
            </a:r>
            <a:r>
              <a:rPr lang="en-US" b="0" i="1" dirty="0" err="1">
                <a:solidFill>
                  <a:schemeClr val="bg1"/>
                </a:solidFill>
                <a:effectLst/>
                <a:latin typeface="Goudy Old Style" panose="02020502050305020303" pitchFamily="18" charset="77"/>
              </a:rPr>
              <a:t>Shaphan</a:t>
            </a:r>
            <a:r>
              <a:rPr lang="en-US" b="0" i="1" dirty="0">
                <a:solidFill>
                  <a:schemeClr val="bg1"/>
                </a:solidFill>
                <a:effectLst/>
                <a:latin typeface="Goudy Old Style" panose="02020502050305020303" pitchFamily="18" charset="77"/>
              </a:rPr>
              <a:t>, and he read it…Then </a:t>
            </a:r>
            <a:r>
              <a:rPr lang="en-US" b="0" i="1" dirty="0" err="1">
                <a:solidFill>
                  <a:schemeClr val="bg1"/>
                </a:solidFill>
                <a:effectLst/>
                <a:latin typeface="Goudy Old Style" panose="02020502050305020303" pitchFamily="18" charset="77"/>
              </a:rPr>
              <a:t>Shaphan</a:t>
            </a:r>
            <a:r>
              <a:rPr lang="en-US" b="0" i="1" dirty="0">
                <a:solidFill>
                  <a:schemeClr val="bg1"/>
                </a:solidFill>
                <a:effectLst/>
                <a:latin typeface="Goudy Old Style" panose="02020502050305020303" pitchFamily="18" charset="77"/>
              </a:rPr>
              <a:t> the secretary told the king, “Hilkiah the priest has given me a book.” And </a:t>
            </a:r>
            <a:r>
              <a:rPr lang="en-US" b="0" i="1" dirty="0" err="1">
                <a:solidFill>
                  <a:schemeClr val="bg1"/>
                </a:solidFill>
                <a:effectLst/>
                <a:latin typeface="Goudy Old Style" panose="02020502050305020303" pitchFamily="18" charset="77"/>
              </a:rPr>
              <a:t>Shaphan</a:t>
            </a:r>
            <a:r>
              <a:rPr lang="en-US" b="0" i="1" dirty="0">
                <a:solidFill>
                  <a:schemeClr val="bg1"/>
                </a:solidFill>
                <a:effectLst/>
                <a:latin typeface="Goudy Old Style" panose="02020502050305020303" pitchFamily="18" charset="77"/>
              </a:rPr>
              <a:t> read it before the king. When the king heard the words of the Book of the Law, he tore his clothes. And the king commanded Hilkiah the priest, and </a:t>
            </a:r>
            <a:r>
              <a:rPr lang="en-US" b="0" i="1" dirty="0" err="1">
                <a:solidFill>
                  <a:schemeClr val="bg1"/>
                </a:solidFill>
                <a:effectLst/>
                <a:latin typeface="Goudy Old Style" panose="02020502050305020303" pitchFamily="18" charset="77"/>
              </a:rPr>
              <a:t>Ahikam</a:t>
            </a:r>
            <a:r>
              <a:rPr lang="en-US" b="0" i="1" dirty="0">
                <a:solidFill>
                  <a:schemeClr val="bg1"/>
                </a:solidFill>
                <a:effectLst/>
                <a:latin typeface="Goudy Old Style" panose="02020502050305020303" pitchFamily="18" charset="77"/>
              </a:rPr>
              <a:t> the son of </a:t>
            </a:r>
            <a:r>
              <a:rPr lang="en-US" b="0" i="1" dirty="0" err="1">
                <a:solidFill>
                  <a:schemeClr val="bg1"/>
                </a:solidFill>
                <a:effectLst/>
                <a:latin typeface="Goudy Old Style" panose="02020502050305020303" pitchFamily="18" charset="77"/>
              </a:rPr>
              <a:t>Shaphan</a:t>
            </a:r>
            <a:r>
              <a:rPr lang="en-US" b="0" i="1" dirty="0">
                <a:solidFill>
                  <a:schemeClr val="bg1"/>
                </a:solidFill>
                <a:effectLst/>
                <a:latin typeface="Goudy Old Style" panose="02020502050305020303" pitchFamily="18" charset="77"/>
              </a:rPr>
              <a:t>, and </a:t>
            </a:r>
            <a:r>
              <a:rPr lang="en-US" b="0" i="1" dirty="0" err="1">
                <a:solidFill>
                  <a:schemeClr val="bg1"/>
                </a:solidFill>
                <a:effectLst/>
                <a:latin typeface="Goudy Old Style" panose="02020502050305020303" pitchFamily="18" charset="77"/>
              </a:rPr>
              <a:t>Achbor</a:t>
            </a:r>
            <a:r>
              <a:rPr lang="en-US" b="0" i="1" dirty="0">
                <a:solidFill>
                  <a:schemeClr val="bg1"/>
                </a:solidFill>
                <a:effectLst/>
                <a:latin typeface="Goudy Old Style" panose="02020502050305020303" pitchFamily="18" charset="77"/>
              </a:rPr>
              <a:t> the son of Micaiah, and </a:t>
            </a:r>
            <a:r>
              <a:rPr lang="en-US" b="0" i="1" dirty="0" err="1">
                <a:solidFill>
                  <a:schemeClr val="bg1"/>
                </a:solidFill>
                <a:effectLst/>
                <a:latin typeface="Goudy Old Style" panose="02020502050305020303" pitchFamily="18" charset="77"/>
              </a:rPr>
              <a:t>Shaphan</a:t>
            </a:r>
            <a:r>
              <a:rPr lang="en-US" b="0" i="1" dirty="0">
                <a:solidFill>
                  <a:schemeClr val="bg1"/>
                </a:solidFill>
                <a:effectLst/>
                <a:latin typeface="Goudy Old Style" panose="02020502050305020303" pitchFamily="18" charset="77"/>
              </a:rPr>
              <a:t> the secretary, and </a:t>
            </a:r>
            <a:r>
              <a:rPr lang="en-US" b="0" i="1" dirty="0" err="1">
                <a:solidFill>
                  <a:schemeClr val="bg1"/>
                </a:solidFill>
                <a:effectLst/>
                <a:latin typeface="Goudy Old Style" panose="02020502050305020303" pitchFamily="18" charset="77"/>
              </a:rPr>
              <a:t>Asaiah</a:t>
            </a:r>
            <a:r>
              <a:rPr lang="en-US" b="0" i="1" dirty="0">
                <a:solidFill>
                  <a:schemeClr val="bg1"/>
                </a:solidFill>
                <a:effectLst/>
                <a:latin typeface="Goudy Old Style" panose="02020502050305020303" pitchFamily="18" charset="77"/>
              </a:rPr>
              <a:t> the king's servant, saying, “Go, inquire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for me, and for the people, and for all Judah, concerning the words of this book that has been found. For great is the wrath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that is kindled against us, because our fathers have not obeyed the words of this book, to do according to all that is written concerning us.” </a:t>
            </a:r>
            <a:r>
              <a:rPr lang="en-US" sz="1600" b="0" dirty="0">
                <a:solidFill>
                  <a:schemeClr val="bg1"/>
                </a:solidFill>
                <a:effectLst/>
                <a:latin typeface="Goudy Old Style" panose="02020502050305020303" pitchFamily="18" charset="77"/>
              </a:rPr>
              <a:t>2 Kings 22: 8-13 </a:t>
            </a:r>
            <a:r>
              <a:rPr lang="en-US" b="0" i="1" dirty="0">
                <a:solidFill>
                  <a:schemeClr val="bg1"/>
                </a:solidFill>
                <a:effectLst/>
                <a:latin typeface="Goudy Old Style" panose="02020502050305020303" pitchFamily="18" charset="77"/>
              </a:rPr>
              <a:t>Now this is the commandment—the statutes and the rules—that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your God commanded me to teach you, that you may do them in the land to which you are going over, to possess it, that you may fear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your God, you and your son and your son's son, by keeping all his statutes and his commandments, which I command you, all the days of your life, and that your days may be long. Hear therefore, O Israel, and be careful to do them, that it may go well with you, and that you may multiply greatly, as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the God of your fathers, has promised you, in a land flowing with milk and honey…then take care lest you forget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who brought you out of the land of Egypt, out of the house of slavery. </a:t>
            </a:r>
            <a:r>
              <a:rPr lang="en-US" sz="1600" b="0" dirty="0">
                <a:solidFill>
                  <a:schemeClr val="bg1"/>
                </a:solidFill>
                <a:effectLst/>
                <a:latin typeface="Goudy Old Style" panose="02020502050305020303" pitchFamily="18" charset="77"/>
              </a:rPr>
              <a:t>Deut. 6:1-3, 12</a:t>
            </a:r>
          </a:p>
          <a:p>
            <a:pPr algn="l"/>
            <a:br>
              <a:rPr lang="en-US" sz="2800" b="0" i="1" dirty="0">
                <a:solidFill>
                  <a:srgbClr val="000000"/>
                </a:solidFill>
                <a:effectLst/>
                <a:latin typeface="Goudy Old Style" panose="02020502050305020303" pitchFamily="18" charset="77"/>
              </a:rPr>
            </a:br>
            <a:endParaRPr lang="en-US" sz="2800" b="0" i="1" dirty="0">
              <a:solidFill>
                <a:srgbClr val="000000"/>
              </a:solidFill>
              <a:effectLst/>
              <a:latin typeface="Goudy Old Style" panose="02020502050305020303" pitchFamily="18" charset="77"/>
            </a:endParaRPr>
          </a:p>
        </p:txBody>
      </p:sp>
      <p:sp>
        <p:nvSpPr>
          <p:cNvPr id="6" name="Rectangle 2">
            <a:extLst>
              <a:ext uri="{FF2B5EF4-FFF2-40B4-BE49-F238E27FC236}">
                <a16:creationId xmlns:a16="http://schemas.microsoft.com/office/drawing/2014/main" id="{DD3A60E7-B6A2-805F-DFB3-73CC1B2E509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0AE486E-B61E-8A23-CFB2-A822E4C8760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50121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11CA97F-2352-42AC-76AD-A09C06A32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F164D-FB2B-6040-2155-7E511AF016F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7A5DF31-ACF7-D273-1AEB-FF4BE5B44188}"/>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Self-absorption and party spirit are inimical to the success of the quest.</a:t>
            </a:r>
          </a:p>
          <a:p>
            <a:pPr algn="l"/>
            <a:r>
              <a:rPr lang="en-US" sz="2200" dirty="0">
                <a:solidFill>
                  <a:schemeClr val="bg1"/>
                </a:solidFill>
                <a:latin typeface="Goudy Old Style" panose="02020502050305020303" pitchFamily="18" charset="77"/>
              </a:rPr>
              <a:t>“I should like very much to send messengers to both places, to Lantern Waste and the river-mouth, to receive them — or him or it." "Just as I thought," muttered Trumpkin. "The first result of all this foolery is not to bring us help but to lose us two fighters." "Who would you think of sending, Doctor Cornelius?" asked Caspian. "Squirrels are best for getting through enemy country without being caught," said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"All our squirrels (and we haven't many)," said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"are rather flighty. The only one I'd trust on a job like that would be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.""Let it be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then," said King Caspian. "And who for our other messenger? I know you'd go,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but you haven't the speed. Nor you, Doctor Cornelius." "I won't go," said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"With all these Humans and beasts about, there must be a Dwarf here to see that the Dwarfs are fairly treated." "Thimbles and thunderstorms!" cried Trumpkin in a rage. "Is that how you speak to the King? Send me, Sire, I'll go.”</a:t>
            </a:r>
            <a:endParaRPr lang="en-US" sz="2200" i="1" dirty="0">
              <a:solidFill>
                <a:schemeClr val="bg1"/>
              </a:solidFill>
              <a:latin typeface="Goudy Old Style" panose="02020502050305020303" pitchFamily="18" charset="77"/>
            </a:endParaRPr>
          </a:p>
          <a:p>
            <a:pPr algn="l"/>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For the flesh desires what is contrary to the Spirit, and the Spirit what is contrary to the flesh. They are in conflict with each other, so that you are not to do whatever you want. But if you are led by the Spirit, you are not under the law. The acts of the flesh are obvious: sexual immorality, impurity and debauchery;</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idolatry and witchcraft; hatred, discord, jealousy, fits of rage, selfish ambition, dissensions, factions and envy; drunkenness, orgies, and the like. I warn you, as I did before, that those who live like this will not inherit the kingdom of God. </a:t>
            </a:r>
            <a:r>
              <a:rPr lang="en-US" sz="1600" dirty="0">
                <a:solidFill>
                  <a:schemeClr val="bg1"/>
                </a:solidFill>
                <a:latin typeface="Goudy Old Style" panose="02020502050305020303" pitchFamily="18" charset="77"/>
              </a:rPr>
              <a:t>Gal. 5:17-21 </a:t>
            </a:r>
            <a:r>
              <a:rPr lang="en-US" sz="2200" b="0" i="1" dirty="0">
                <a:solidFill>
                  <a:schemeClr val="bg1"/>
                </a:solidFill>
                <a:effectLst/>
                <a:latin typeface="Goudy Old Style" panose="02020502050305020303" pitchFamily="18" charset="77"/>
              </a:rPr>
              <a:t>Do nothing out of selfish ambition or vain conceit. Rather, in humility value others above yourselves, not looking to your own interests but each of you to the interests of the others </a:t>
            </a:r>
            <a:r>
              <a:rPr lang="en-US" sz="1600" b="0" dirty="0">
                <a:solidFill>
                  <a:schemeClr val="bg1"/>
                </a:solidFill>
                <a:effectLst/>
                <a:latin typeface="Goudy Old Style" panose="02020502050305020303" pitchFamily="18" charset="77"/>
              </a:rPr>
              <a:t>Phil. 2:3-4  </a:t>
            </a:r>
            <a:r>
              <a:rPr lang="en-US" sz="2200" b="0" i="1" dirty="0">
                <a:solidFill>
                  <a:schemeClr val="bg1"/>
                </a:solidFill>
                <a:effectLst/>
                <a:latin typeface="Goudy Old Style" panose="02020502050305020303" pitchFamily="18" charset="77"/>
              </a:rPr>
              <a:t>For where jealousy and selfish ambition exist, there will be disorder and every vile practice. </a:t>
            </a:r>
            <a:r>
              <a:rPr lang="en-US" sz="1600" dirty="0">
                <a:solidFill>
                  <a:schemeClr val="bg1"/>
                </a:solidFill>
                <a:latin typeface="Goudy Old Style" panose="02020502050305020303" pitchFamily="18" charset="77"/>
              </a:rPr>
              <a:t>James 3:16</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And he said to all, “If anyone would come after me, let him deny himself and take up his cross daily and follow me. </a:t>
            </a:r>
            <a:r>
              <a:rPr lang="en-US" sz="1600" b="0" dirty="0">
                <a:solidFill>
                  <a:schemeClr val="bg1"/>
                </a:solidFill>
                <a:effectLst/>
                <a:latin typeface="Goudy Old Style" panose="02020502050305020303" pitchFamily="18" charset="77"/>
              </a:rPr>
              <a:t>Lk. 9:23</a:t>
            </a:r>
          </a:p>
          <a:p>
            <a:pPr algn="l"/>
            <a:br>
              <a:rPr lang="en-US" sz="2200" b="0" i="1" dirty="0">
                <a:solidFill>
                  <a:schemeClr val="bg1"/>
                </a:solidFill>
                <a:effectLst/>
                <a:latin typeface="Goudy Old Style" panose="02020502050305020303" pitchFamily="18" charset="77"/>
              </a:rPr>
            </a:br>
            <a:endParaRPr lang="en-US" sz="2200" b="0" i="1" dirty="0">
              <a:solidFill>
                <a:schemeClr val="bg1"/>
              </a:solidFill>
              <a:effectLst/>
              <a:latin typeface="Goudy Old Style" panose="02020502050305020303" pitchFamily="18" charset="77"/>
            </a:endParaRPr>
          </a:p>
          <a:p>
            <a:pPr algn="l"/>
            <a:endParaRPr lang="en-US" sz="22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4C6D3357-C1F5-A26E-6346-3A9E167EEA3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00F438FF-7091-B90A-1B89-7B0BE273FA1E}"/>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21786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DB27A3-D91A-B6B6-CE53-8C3B95655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A39A7-9E55-9441-676A-E943D902766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D25758E-66A7-AB50-A18F-03FF0CE20C8F}"/>
              </a:ext>
            </a:extLst>
          </p:cNvPr>
          <p:cNvSpPr>
            <a:spLocks noGrp="1"/>
          </p:cNvSpPr>
          <p:nvPr>
            <p:ph type="subTitle" idx="1"/>
          </p:nvPr>
        </p:nvSpPr>
        <p:spPr>
          <a:xfrm>
            <a:off x="-1" y="-1"/>
            <a:ext cx="11092722" cy="6835139"/>
          </a:xfrm>
        </p:spPr>
        <p:txBody>
          <a:bodyPr>
            <a:normAutofit/>
          </a:bodyPr>
          <a:lstStyle/>
          <a:p>
            <a:pPr algn="l"/>
            <a:r>
              <a:rPr lang="en-US" sz="2200" b="1" dirty="0">
                <a:solidFill>
                  <a:schemeClr val="bg1"/>
                </a:solidFill>
                <a:latin typeface="Goudy Old Style" panose="02020502050305020303" pitchFamily="18" charset="77"/>
              </a:rPr>
              <a:t>The character of true obedience means following the one in command rather than one’s own opinions.</a:t>
            </a:r>
          </a:p>
          <a:p>
            <a:pPr algn="l"/>
            <a:r>
              <a:rPr lang="en-US" sz="2200" dirty="0">
                <a:solidFill>
                  <a:schemeClr val="bg1"/>
                </a:solidFill>
                <a:latin typeface="Goudy Old Style" panose="02020502050305020303" pitchFamily="18" charset="77"/>
              </a:rPr>
              <a:t>"I won't go," said </a:t>
            </a:r>
            <a:r>
              <a:rPr lang="en-US" sz="2200" dirty="0" err="1">
                <a:solidFill>
                  <a:schemeClr val="bg1"/>
                </a:solidFill>
                <a:latin typeface="Goudy Old Style" panose="02020502050305020303" pitchFamily="18" charset="77"/>
              </a:rPr>
              <a:t>Nikabrik</a:t>
            </a:r>
            <a:r>
              <a:rPr lang="en-US" sz="2200" dirty="0">
                <a:solidFill>
                  <a:schemeClr val="bg1"/>
                </a:solidFill>
                <a:latin typeface="Goudy Old Style" panose="02020502050305020303" pitchFamily="18" charset="77"/>
              </a:rPr>
              <a:t>. "With all these Humans and beasts about, there must be a Dwarf here to see that the Dwarfs are fairly treated." "Thimbles and thunderstorms!" cried Trumpkin in a rage. "Is that how you speak to the King? Send me, Sire, I'll go." "But I thought you didn't believe in the Horn, Trumpkin," said Caspian. "No more I do, your Majesty. But what's that got to do with it? I might as well die on a wild goose chase as die here. You are my King. I know the difference between giving advice and taking orders. You've had my advice, and now it's the time for orders."  "I will never forget this, Trumpkin," said Caspian. "Send for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one of you. And when shall I blow the Horn?" "I would wait for sunrise, your Majesty," said Doctor Cornelius. "That sometimes has an effect in operations of White Magic." A few minutes later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arrived and had his task explained to him. As he was, like many squirrels, full of courage and dash and energy and excitement and mischief (not to say conceit), he no sooner heard it than he was eager to be off. It was arranged that he should run for Lantern Waste while Trumpkin made the shorter journey to the river-mouth. After a hasty meal they both set off with the fervent thanks and good wishes of the King, the Badger, and Cornelius.”</a:t>
            </a:r>
          </a:p>
          <a:p>
            <a:pPr algn="l"/>
            <a:r>
              <a:rPr lang="en-US" b="0" i="1" dirty="0">
                <a:solidFill>
                  <a:schemeClr val="bg1"/>
                </a:solidFill>
                <a:effectLst/>
                <a:latin typeface="Goudy Old Style" panose="02020502050305020303" pitchFamily="18" charset="77"/>
              </a:rPr>
              <a:t>If you love me, you will keep my commandments. </a:t>
            </a:r>
            <a:r>
              <a:rPr lang="en-US" sz="1600" dirty="0">
                <a:solidFill>
                  <a:schemeClr val="bg1"/>
                </a:solidFill>
                <a:latin typeface="Goudy Old Style" panose="02020502050305020303" pitchFamily="18" charset="77"/>
              </a:rPr>
              <a:t>Jn. 14:15 </a:t>
            </a:r>
            <a:r>
              <a:rPr lang="en-US" b="0" i="1" dirty="0">
                <a:solidFill>
                  <a:schemeClr val="bg1"/>
                </a:solidFill>
                <a:effectLst/>
                <a:latin typeface="Goudy Old Style" panose="02020502050305020303" pitchFamily="18" charset="77"/>
              </a:rPr>
              <a:t>But Peter and the apostles answered, “We must obey God rather than men. </a:t>
            </a:r>
            <a:r>
              <a:rPr lang="en-US" sz="1600" b="0" dirty="0">
                <a:solidFill>
                  <a:schemeClr val="bg1"/>
                </a:solidFill>
                <a:effectLst/>
                <a:latin typeface="Goudy Old Style" panose="02020502050305020303" pitchFamily="18" charset="77"/>
              </a:rPr>
              <a:t>Acts 5:29 </a:t>
            </a:r>
            <a:r>
              <a:rPr lang="en-US" b="0" i="1" dirty="0">
                <a:solidFill>
                  <a:schemeClr val="bg1"/>
                </a:solidFill>
                <a:effectLst/>
                <a:latin typeface="Goudy Old Style" panose="02020502050305020303" pitchFamily="18" charset="77"/>
              </a:rPr>
              <a:t>As obedient children, do not be conformed to the passions of your former ignorance. </a:t>
            </a:r>
            <a:r>
              <a:rPr lang="en-US" sz="1600" b="0" dirty="0">
                <a:solidFill>
                  <a:schemeClr val="bg1"/>
                </a:solidFill>
                <a:effectLst/>
                <a:latin typeface="Goudy Old Style" panose="02020502050305020303" pitchFamily="18" charset="77"/>
              </a:rPr>
              <a:t>I Peter 1:14 </a:t>
            </a:r>
            <a:r>
              <a:rPr lang="en-US" b="0" i="1" dirty="0">
                <a:solidFill>
                  <a:schemeClr val="bg1"/>
                </a:solidFill>
                <a:effectLst/>
                <a:latin typeface="Goudy Old Style" panose="02020502050305020303" pitchFamily="18" charset="77"/>
              </a:rPr>
              <a:t>Obey your leaders and submit to them, for they are keeping watch over your souls, as those who will have to give an account. </a:t>
            </a:r>
            <a:r>
              <a:rPr lang="en-US" sz="1600" b="0" dirty="0">
                <a:solidFill>
                  <a:schemeClr val="bg1"/>
                </a:solidFill>
                <a:effectLst/>
                <a:latin typeface="Goudy Old Style" panose="02020502050305020303" pitchFamily="18" charset="77"/>
              </a:rPr>
              <a:t>Heb. 13:17 </a:t>
            </a:r>
            <a:r>
              <a:rPr lang="en-US" b="0" i="1" dirty="0">
                <a:solidFill>
                  <a:schemeClr val="bg1"/>
                </a:solidFill>
                <a:effectLst/>
                <a:latin typeface="Goudy Old Style" panose="02020502050305020303" pitchFamily="18" charset="77"/>
              </a:rPr>
              <a:t>You are not to do as we are doing here today, where everyone does what seems right in his own eyes. </a:t>
            </a:r>
            <a:r>
              <a:rPr lang="en-US" sz="1600" b="0" dirty="0">
                <a:solidFill>
                  <a:schemeClr val="bg1"/>
                </a:solidFill>
                <a:effectLst/>
                <a:latin typeface="Goudy Old Style" panose="02020502050305020303" pitchFamily="18" charset="77"/>
              </a:rPr>
              <a:t>Deut. 12:8</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88BB28B-153D-808D-438B-AE74F0ABCE7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6140B44-B695-1292-0CDF-5531EA4C864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13335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7942A0-99D7-F328-23A7-8F8E81441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87204-BA24-FC55-1C3C-4F10DCB0D86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884A7BC-A8A9-2BFC-C0C6-957E71FB3030}"/>
              </a:ext>
            </a:extLst>
          </p:cNvPr>
          <p:cNvSpPr>
            <a:spLocks noGrp="1"/>
          </p:cNvSpPr>
          <p:nvPr>
            <p:ph type="subTitle" idx="1"/>
          </p:nvPr>
        </p:nvSpPr>
        <p:spPr>
          <a:xfrm>
            <a:off x="-1" y="-1"/>
            <a:ext cx="11109961" cy="6835139"/>
          </a:xfrm>
        </p:spPr>
        <p:txBody>
          <a:bodyPr>
            <a:noAutofit/>
          </a:bodyPr>
          <a:lstStyle/>
          <a:p>
            <a:pPr marL="0" marR="0" algn="l">
              <a:spcBef>
                <a:spcPts val="0"/>
              </a:spcBef>
              <a:spcAft>
                <a:spcPts val="0"/>
              </a:spcAft>
            </a:pPr>
            <a:r>
              <a:rPr lang="en-US" sz="2200" b="1" i="0" dirty="0">
                <a:solidFill>
                  <a:schemeClr val="bg1"/>
                </a:solidFill>
                <a:effectLst/>
                <a:latin typeface="Goudy Old Style" panose="02020502050305020303" pitchFamily="18" charset="77"/>
              </a:rPr>
              <a:t>DEEPER DIVE: </a:t>
            </a:r>
            <a:r>
              <a:rPr lang="en-US" sz="2200" b="1" dirty="0">
                <a:solidFill>
                  <a:schemeClr val="bg1"/>
                </a:solidFill>
                <a:latin typeface="Goudy Old Style" panose="02020502050305020303" pitchFamily="18" charset="77"/>
              </a:rPr>
              <a:t>OBEDIENCE, LONGING, AND JOY</a:t>
            </a:r>
          </a:p>
          <a:p>
            <a:pPr marL="0" marR="0" algn="l">
              <a:spcBef>
                <a:spcPts val="0"/>
              </a:spcBef>
              <a:spcAft>
                <a:spcPts val="0"/>
              </a:spcAft>
            </a:pPr>
            <a:endParaRPr lang="en-US" sz="2200" b="0" i="0" dirty="0">
              <a:solidFill>
                <a:schemeClr val="bg1"/>
              </a:solidFill>
              <a:effectLst/>
              <a:latin typeface="Goudy Old Style" panose="02020502050305020303" pitchFamily="18" charset="77"/>
            </a:endParaRPr>
          </a:p>
          <a:p>
            <a:pPr marL="0" marR="0" algn="l">
              <a:spcBef>
                <a:spcPts val="0"/>
              </a:spcBef>
              <a:spcAft>
                <a:spcPts val="0"/>
              </a:spcAft>
            </a:pPr>
            <a:r>
              <a:rPr lang="en-US" sz="2200" b="0" i="0" dirty="0">
                <a:solidFill>
                  <a:schemeClr val="bg1"/>
                </a:solidFill>
                <a:effectLst/>
                <a:latin typeface="Goudy Old Style" panose="02020502050305020303" pitchFamily="18" charset="77"/>
              </a:rPr>
              <a:t>“Good and evil both increase at compound interest. That is why the little decisions you and I make every day are of such infinite importance. The smallest good act today is the capture of a strategic point from which, a few months later, you may be able to go on to victories you never dreamed of. An apparently trivial indulgence in lust or anger today is the loss of a ridge or railway line or bridgehead from which the enemy may launch an attack otherwise impossible.”</a:t>
            </a:r>
            <a:r>
              <a:rPr lang="en-US" sz="2200" dirty="0">
                <a:solidFill>
                  <a:schemeClr val="bg1"/>
                </a:solidFill>
                <a:latin typeface="Goudy Old Style" panose="02020502050305020303" pitchFamily="18" charset="77"/>
              </a:rPr>
              <a:t>—</a:t>
            </a:r>
            <a:r>
              <a:rPr lang="en-US" sz="2200" i="1" dirty="0">
                <a:solidFill>
                  <a:schemeClr val="bg1"/>
                </a:solidFill>
                <a:latin typeface="Goudy Old Style" panose="02020502050305020303" pitchFamily="18" charset="77"/>
              </a:rPr>
              <a:t>Mere Christianity</a:t>
            </a:r>
          </a:p>
          <a:p>
            <a:pPr marL="0" marR="0" algn="l">
              <a:spcBef>
                <a:spcPts val="0"/>
              </a:spcBef>
              <a:spcAft>
                <a:spcPts val="0"/>
              </a:spcAft>
            </a:pPr>
            <a:endParaRPr lang="en-US" sz="2200" dirty="0">
              <a:solidFill>
                <a:schemeClr val="bg1"/>
              </a:solidFill>
              <a:latin typeface="Goudy Old Style" panose="02020502050305020303" pitchFamily="18" charset="77"/>
            </a:endParaRPr>
          </a:p>
          <a:p>
            <a:pPr marL="0" marR="0" algn="l">
              <a:spcBef>
                <a:spcPts val="0"/>
              </a:spcBef>
              <a:spcAft>
                <a:spcPts val="0"/>
              </a:spcAft>
            </a:pPr>
            <a:r>
              <a:rPr lang="en-US" sz="2200" b="1" dirty="0">
                <a:solidFill>
                  <a:schemeClr val="bg1"/>
                </a:solidFill>
                <a:latin typeface="Goudy Old Style" panose="02020502050305020303" pitchFamily="18" charset="77"/>
              </a:rPr>
              <a:t>An Excerpt from </a:t>
            </a:r>
            <a:r>
              <a:rPr lang="en-US" sz="2200" b="1" i="1" dirty="0">
                <a:solidFill>
                  <a:schemeClr val="bg1"/>
                </a:solidFill>
                <a:latin typeface="Goudy Old Style" panose="02020502050305020303" pitchFamily="18" charset="77"/>
              </a:rPr>
              <a:t>The Weight of Glory</a:t>
            </a:r>
          </a:p>
          <a:p>
            <a:pPr marL="0" marR="0" algn="l">
              <a:spcBef>
                <a:spcPts val="0"/>
              </a:spcBef>
              <a:spcAft>
                <a:spcPts val="0"/>
              </a:spcAft>
            </a:pPr>
            <a:r>
              <a:rPr lang="en-US" sz="2200" dirty="0">
                <a:solidFill>
                  <a:schemeClr val="bg1"/>
                </a:solidFill>
                <a:latin typeface="Goudy Old Style" panose="02020502050305020303" pitchFamily="18" charset="77"/>
                <a:ea typeface="Goudy Old Style" charset="0"/>
                <a:cs typeface="Goudy Old Style" charset="0"/>
              </a:rPr>
              <a:t>“An enjoyment of Greek poetry is certainly a proper, and not a mercenary, reward for learning Greek; but only those who have reached the stage of enjoying Greek poetry can tell from their own experience that this is so. The schoolboy beginning Greek grammar cannot look forward to his adult enjoyment of Sophocles as a lover looks forward to marriage or a general to victory. He has to begin by working for marks, or to escape punishment, or to please his parents, or, at best, in the hope of a future good which he cannot at present imagine or desire. His position, therefore, bears a certain resemblance to that of the mercenary; the reward he is going to get will, in actual fact, be a natural or proper reward, but he will not know that till he has got it. Of course, he gets it gradually; enjoyment creeps in upon the mere drudgery, and nobody could point to a day or an hour when the one ceased and the other began. But it is just in so far as he approaches the reward that he becomes able to desire it for its own sake; indeed, the power of so desiring it is itself a preliminary reward. The Christian, in relation to heaven, is in much the same position as this schoolboy. Those who have attained everlasting life in the vision of God doubtless know very well that it is no mere</a:t>
            </a:r>
          </a:p>
        </p:txBody>
      </p:sp>
      <p:sp>
        <p:nvSpPr>
          <p:cNvPr id="6" name="Rectangle 2">
            <a:extLst>
              <a:ext uri="{FF2B5EF4-FFF2-40B4-BE49-F238E27FC236}">
                <a16:creationId xmlns:a16="http://schemas.microsoft.com/office/drawing/2014/main" id="{142F29F8-349F-6C62-01E1-DA8568BABAF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C55A72B-0EF1-F3CE-021E-BCE2DF390141}"/>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21182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734FE9-C2B2-C021-C9B1-B99A9966D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DDEAC-AE1C-B5E3-9C2E-5D8BF3A30D7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F35C028-1B32-5CE5-38CE-A0B89E682A3D}"/>
              </a:ext>
            </a:extLst>
          </p:cNvPr>
          <p:cNvSpPr>
            <a:spLocks noGrp="1"/>
          </p:cNvSpPr>
          <p:nvPr>
            <p:ph type="subTitle" idx="1"/>
          </p:nvPr>
        </p:nvSpPr>
        <p:spPr>
          <a:xfrm>
            <a:off x="-1" y="-1"/>
            <a:ext cx="11109961" cy="6835139"/>
          </a:xfrm>
        </p:spPr>
        <p:txBody>
          <a:bodyPr>
            <a:noAutofit/>
          </a:bodyPr>
          <a:lstStyle/>
          <a:p>
            <a:pPr marL="0" marR="0" algn="l">
              <a:spcBef>
                <a:spcPts val="0"/>
              </a:spcBef>
              <a:spcAft>
                <a:spcPts val="0"/>
              </a:spcAft>
            </a:pPr>
            <a:r>
              <a:rPr lang="en-US" sz="2200" dirty="0">
                <a:solidFill>
                  <a:schemeClr val="bg1"/>
                </a:solidFill>
                <a:latin typeface="Goudy Old Style" panose="02020502050305020303" pitchFamily="18" charset="77"/>
                <a:ea typeface="Goudy Old Style" charset="0"/>
                <a:cs typeface="Goudy Old Style" charset="0"/>
              </a:rPr>
              <a:t>bribe, but the very consummation of their earthly discipleship; but we who have not yet attained it cannot know this in the same way, and cannot even begin to know it at all </a:t>
            </a:r>
            <a:r>
              <a:rPr lang="en-US" sz="2200" b="1" i="1" dirty="0">
                <a:solidFill>
                  <a:schemeClr val="bg1"/>
                </a:solidFill>
                <a:latin typeface="Goudy Old Style" panose="02020502050305020303" pitchFamily="18" charset="77"/>
                <a:ea typeface="Goudy Old Style" charset="0"/>
                <a:cs typeface="Goudy Old Style" charset="0"/>
              </a:rPr>
              <a:t>except by continuing to obey and finding the first reward of our obedience in our increasing power to desire the ultimate reward. Just in proportion as the desire grows, our fear lest it should be a mercenary desire will die away and finally be recognized as an absurdity. But probably this will not, for most of us, happen in a day; poetry replaces grammar, gospel replaces law, longing transforms obedience, as gradually as the tide lifts a grounded ship. </a:t>
            </a:r>
          </a:p>
          <a:p>
            <a:pPr marL="0" marR="0" algn="l">
              <a:spcBef>
                <a:spcPts val="0"/>
              </a:spcBef>
              <a:spcAft>
                <a:spcPts val="0"/>
              </a:spcAft>
            </a:pPr>
            <a:r>
              <a:rPr lang="en-US" sz="2200" dirty="0">
                <a:solidFill>
                  <a:schemeClr val="bg1"/>
                </a:solidFill>
                <a:latin typeface="Goudy Old Style" panose="02020502050305020303" pitchFamily="18" charset="77"/>
                <a:ea typeface="Goudy Old Style" charset="0"/>
                <a:cs typeface="Goudy Old Style" charset="0"/>
              </a:rPr>
              <a:t>But there is one other important similarity between the schoolboy and ourselves. If he is an imaginative boy he will, quite probably, be </a:t>
            </a:r>
            <a:r>
              <a:rPr lang="en-US" sz="2200" dirty="0" err="1">
                <a:solidFill>
                  <a:schemeClr val="bg1"/>
                </a:solidFill>
                <a:latin typeface="Goudy Old Style" panose="02020502050305020303" pitchFamily="18" charset="77"/>
                <a:ea typeface="Goudy Old Style" charset="0"/>
                <a:cs typeface="Goudy Old Style" charset="0"/>
              </a:rPr>
              <a:t>revelling</a:t>
            </a:r>
            <a:r>
              <a:rPr lang="en-US" sz="2200" dirty="0">
                <a:solidFill>
                  <a:schemeClr val="bg1"/>
                </a:solidFill>
                <a:latin typeface="Goudy Old Style" panose="02020502050305020303" pitchFamily="18" charset="77"/>
                <a:ea typeface="Goudy Old Style" charset="0"/>
                <a:cs typeface="Goudy Old Style" charset="0"/>
              </a:rPr>
              <a:t> in the English poets and romancers suitable to his age some time before he begins to suspect that Greek grammar is going to lead him to more and more enjoyments of this same sort. He may even be neglecting his Greek to read Shelley and Swinburne in secret. in other words, the desire which Greek is really going to gratify already exists in him and is attached to objects which seem to him quite unconnected with Xenophon and the verbs in Greek</a:t>
            </a:r>
            <a:r>
              <a:rPr lang="el-GR" sz="2200" dirty="0">
                <a:solidFill>
                  <a:schemeClr val="bg1"/>
                </a:solidFill>
                <a:latin typeface="Goudy Old Style" charset="0"/>
                <a:ea typeface="Goudy Old Style" charset="0"/>
                <a:cs typeface="Goudy Old Style" charset="0"/>
              </a:rPr>
              <a:t>. </a:t>
            </a:r>
            <a:r>
              <a:rPr lang="en-US" sz="2200" dirty="0">
                <a:solidFill>
                  <a:schemeClr val="bg1"/>
                </a:solidFill>
                <a:latin typeface="Goudy Old Style" panose="02020502050305020303" pitchFamily="18" charset="77"/>
                <a:ea typeface="Goudy Old Style" charset="0"/>
                <a:cs typeface="Goudy Old Style" charset="0"/>
              </a:rPr>
              <a:t>Now, if we are made for heaven, the desire for our proper place will be already in us, but not yet attached to the true object, and will even appear as the rival of that object. And this, I  think, is just what we find. No doubt there is one point in which my analogy of the schoolboy breaks down. The English poetry which he reads when he ought to be doing Greek exercises may be just as good as the Greek poetry to which the exercises are leading him, so that in fixing on Milton instead of journeying on to Aeschylus his desire is not embracing a false object. But our case is very different. </a:t>
            </a:r>
          </a:p>
          <a:p>
            <a:pPr marL="0" marR="0" algn="l">
              <a:spcBef>
                <a:spcPts val="0"/>
              </a:spcBef>
              <a:spcAft>
                <a:spcPts val="0"/>
              </a:spcAft>
            </a:pPr>
            <a:r>
              <a:rPr lang="en-US" sz="2200" dirty="0">
                <a:solidFill>
                  <a:schemeClr val="bg1"/>
                </a:solidFill>
                <a:latin typeface="Goudy Old Style" panose="02020502050305020303" pitchFamily="18" charset="77"/>
                <a:ea typeface="Goudy Old Style" charset="0"/>
                <a:cs typeface="Goudy Old Style" charset="0"/>
              </a:rPr>
              <a:t>If a transtemporal, transfinite good is our real destiny, then any other good on which our desire fixes must be in some degree fallacious, must bear at best only a symbolical relation to what will</a:t>
            </a:r>
          </a:p>
        </p:txBody>
      </p:sp>
      <p:sp>
        <p:nvSpPr>
          <p:cNvPr id="6" name="Rectangle 2">
            <a:extLst>
              <a:ext uri="{FF2B5EF4-FFF2-40B4-BE49-F238E27FC236}">
                <a16:creationId xmlns:a16="http://schemas.microsoft.com/office/drawing/2014/main" id="{21679230-0F98-D637-C3F1-977442F473F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EC2861D-5BA6-1AA8-36C5-0A6C0A0B43EA}"/>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03746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E6247A-04B8-F201-7B5D-4B10D841B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2C2ED-4C92-B9B5-7BCD-79757EFA278A}"/>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5F53232-3F3B-4803-3D76-19530589EC6B}"/>
              </a:ext>
            </a:extLst>
          </p:cNvPr>
          <p:cNvSpPr>
            <a:spLocks noGrp="1"/>
          </p:cNvSpPr>
          <p:nvPr>
            <p:ph type="subTitle" idx="1"/>
          </p:nvPr>
        </p:nvSpPr>
        <p:spPr>
          <a:xfrm>
            <a:off x="-1" y="-1"/>
            <a:ext cx="11109961" cy="6835139"/>
          </a:xfrm>
        </p:spPr>
        <p:txBody>
          <a:bodyPr>
            <a:noAutofit/>
          </a:bodyPr>
          <a:lstStyle/>
          <a:p>
            <a:pPr marL="0" marR="0" algn="l">
              <a:spcBef>
                <a:spcPts val="0"/>
              </a:spcBef>
              <a:spcAft>
                <a:spcPts val="0"/>
              </a:spcAft>
            </a:pPr>
            <a:r>
              <a:rPr lang="en-US" sz="2100" dirty="0">
                <a:solidFill>
                  <a:schemeClr val="bg1"/>
                </a:solidFill>
                <a:latin typeface="Goudy Old Style" panose="02020502050305020303" pitchFamily="18" charset="77"/>
                <a:ea typeface="Goudy Old Style" charset="0"/>
                <a:cs typeface="Goudy Old Style" charset="0"/>
              </a:rPr>
              <a:t>truly satisfy. In speaking of this desire for our own far-off country, which we find in ourselves even now, I feel a certain shyness. I  am almost committing an indecency. I am trying to rip open the inconsolable secret in each one of you ― the secret which hurts so much that you take your revenge on it by calling it names like nostalgia and romanticism and adolescence; the secret also which pierces with such sweetness that when, in very intimate conversation, the mention of it becomes imminent, we grow awkward and affect to laugh at ourselves; the secret we cannot hide and cannot tell, though we desire to do both. We cannot tell it because it is a desire for something that has never actually appeared in our experience. We cannot hide it because our experience is constantly suggesting it, and we betray ourselves like lovers at the mention of a name. Our commonest expedient is to call it beauty and behave as if that had settled the matter. Wordsworth’s expedient was to identify it with certain moments in his own past. But all this is a cheat. </a:t>
            </a:r>
          </a:p>
          <a:p>
            <a:pPr marL="0" marR="0" algn="l">
              <a:spcBef>
                <a:spcPts val="0"/>
              </a:spcBef>
              <a:spcAft>
                <a:spcPts val="0"/>
              </a:spcAft>
            </a:pPr>
            <a:r>
              <a:rPr lang="en-US" sz="2100" dirty="0">
                <a:solidFill>
                  <a:schemeClr val="bg1"/>
                </a:solidFill>
                <a:latin typeface="Goudy Old Style" panose="02020502050305020303" pitchFamily="18" charset="77"/>
                <a:ea typeface="Goudy Old Style" charset="0"/>
                <a:cs typeface="Goudy Old Style" charset="0"/>
              </a:rPr>
              <a:t>If Wordsworth had gone back to those moments in the past, he would not have found the thing itself, but only the reminder of it; what he remembered would turn out to be itself a remembering. The books or the music in which we thought the beauty was located will betray us if we trust to them; it was not in them, it only came through them, and what came through them was longing. These things ― the beauty, the memory of our own past ― are good images of what we really desire; but if they are mistaken for the thing itself they turn into dumb idols, breaking the hearts of their worshippers. For they are not the thing itself; they are only the scent of a flower we have not found, the echo of a tune we have not heard, news from a country we have never yet visited. Do you think I am trying to weave a spell? Perhaps I  am; but remember your fairy tales. Spells are used for breaking enchantments as well as for inducing them, and you and I  have need of the strongest spell that can be found to wake us from the evil enchantment of worldliness which has been laid upon us for nearly a hundred years. almost our whole education has been directed to silencing this shy, persistent, inner voice; almost all our modern</a:t>
            </a:r>
          </a:p>
        </p:txBody>
      </p:sp>
      <p:sp>
        <p:nvSpPr>
          <p:cNvPr id="6" name="Rectangle 2">
            <a:extLst>
              <a:ext uri="{FF2B5EF4-FFF2-40B4-BE49-F238E27FC236}">
                <a16:creationId xmlns:a16="http://schemas.microsoft.com/office/drawing/2014/main" id="{C9B21579-9E38-DB9E-505A-3653B8E859B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637D03F-24E2-8F1B-E66D-6B8BFBC58ACA}"/>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117032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6AAD20-11EA-EBD3-4C40-AEAB39ED6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198CF-065A-5506-505A-5052D7E8B4A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F2E9D1C-FF58-B9C6-7668-B74ED5A83E40}"/>
              </a:ext>
            </a:extLst>
          </p:cNvPr>
          <p:cNvSpPr>
            <a:spLocks noGrp="1"/>
          </p:cNvSpPr>
          <p:nvPr>
            <p:ph type="subTitle" idx="1"/>
          </p:nvPr>
        </p:nvSpPr>
        <p:spPr>
          <a:xfrm>
            <a:off x="-1" y="-1"/>
            <a:ext cx="11109961" cy="6835139"/>
          </a:xfrm>
        </p:spPr>
        <p:txBody>
          <a:bodyPr>
            <a:noAutofit/>
          </a:bodyPr>
          <a:lstStyle/>
          <a:p>
            <a:pPr marL="0" marR="0" algn="l">
              <a:spcBef>
                <a:spcPts val="0"/>
              </a:spcBef>
              <a:spcAft>
                <a:spcPts val="0"/>
              </a:spcAft>
            </a:pPr>
            <a:r>
              <a:rPr lang="en-US" sz="2100" dirty="0">
                <a:solidFill>
                  <a:schemeClr val="bg1"/>
                </a:solidFill>
                <a:latin typeface="Goudy Old Style" panose="02020502050305020303" pitchFamily="18" charset="77"/>
                <a:ea typeface="Goudy Old Style" charset="0"/>
                <a:cs typeface="Goudy Old Style" charset="0"/>
              </a:rPr>
              <a:t>philosophies have been devised to convince us that the good of man is to be found on this earth. And yet it is a remarkable thing that such philosophies of progress or Creative Evolution themselves bear reluctant witness to the truth that our real goal is elsewhere. When they want to convince you that earth is your home, notice how they set about it. They begin by trying to persuade you that earth can be made into heaven, thus giving a sop to your sense of exile in earth as it is. Next, they tell you that this fortunate event is still a good way off in the future, thus giving a sop to your knowledge that the fatherland is not here and now. Finally, lest your longing for the transtemporal should awake and spoil the whole affair, they use any rhetoric that comes to hand to keep out of your mind the recollection that even if all the happiness they promised could come to man on earth, yet still each generation would lose it by death, including the last generation of all, and the whole story would be nothing, not even a story, for ever and ever…Do what they will, then, we remain conscious of a desire which no natural happiness will satisfy.”</a:t>
            </a:r>
          </a:p>
          <a:p>
            <a:pPr marL="0" marR="0" algn="l">
              <a:spcBef>
                <a:spcPts val="0"/>
              </a:spcBef>
              <a:spcAft>
                <a:spcPts val="0"/>
              </a:spcAft>
            </a:pPr>
            <a:r>
              <a:rPr lang="en-US" sz="2100" dirty="0">
                <a:solidFill>
                  <a:schemeClr val="bg1"/>
                </a:solidFill>
                <a:latin typeface="Goudy Old Style" panose="02020502050305020303" pitchFamily="18" charset="77"/>
              </a:rPr>
              <a:t>“</a:t>
            </a:r>
            <a:r>
              <a:rPr lang="en-US" sz="2100" b="0" i="0" dirty="0">
                <a:solidFill>
                  <a:schemeClr val="bg1"/>
                </a:solidFill>
                <a:effectLst/>
                <a:latin typeface="Goudy Old Style" panose="02020502050305020303" pitchFamily="18" charset="77"/>
              </a:rPr>
              <a:t>One must learn to walk before one can run. So here we…shall not be able to adore God on the highest occasions if we have learned no habit of doing so on the lowest. At best, our faith and reason will tell us that He is adorable, but we shall not have </a:t>
            </a:r>
            <a:r>
              <a:rPr lang="en-US" sz="2100" b="0" i="1" dirty="0">
                <a:solidFill>
                  <a:schemeClr val="bg1"/>
                </a:solidFill>
                <a:effectLst/>
                <a:latin typeface="Goudy Old Style" panose="02020502050305020303" pitchFamily="18" charset="77"/>
              </a:rPr>
              <a:t>found </a:t>
            </a:r>
            <a:r>
              <a:rPr lang="en-US" sz="2100" b="0" i="0" dirty="0">
                <a:solidFill>
                  <a:schemeClr val="bg1"/>
                </a:solidFill>
                <a:effectLst/>
                <a:latin typeface="Goudy Old Style" panose="02020502050305020303" pitchFamily="18" charset="77"/>
              </a:rPr>
              <a:t>Him so, not have “tasted and seen.” Any patch of sunlight in a wood will show you something about the sun which you could never get from reading books on astronomy. These pure and spontaneous pleasures are “patches of </a:t>
            </a:r>
            <a:r>
              <a:rPr lang="en-US" sz="2100" b="0" i="0" dirty="0" err="1">
                <a:solidFill>
                  <a:schemeClr val="bg1"/>
                </a:solidFill>
                <a:effectLst/>
                <a:latin typeface="Goudy Old Style" panose="02020502050305020303" pitchFamily="18" charset="77"/>
              </a:rPr>
              <a:t>Godlight</a:t>
            </a:r>
            <a:r>
              <a:rPr lang="en-US" sz="2100" b="0" i="0" dirty="0">
                <a:solidFill>
                  <a:schemeClr val="bg1"/>
                </a:solidFill>
                <a:effectLst/>
                <a:latin typeface="Goudy Old Style" panose="02020502050305020303" pitchFamily="18" charset="77"/>
              </a:rPr>
              <a:t>” in the woods of our experience.</a:t>
            </a:r>
            <a:r>
              <a:rPr lang="en-US" sz="2100" b="0" i="0" dirty="0">
                <a:solidFill>
                  <a:srgbClr val="222222"/>
                </a:solidFill>
                <a:effectLst/>
                <a:latin typeface="Goudy Old Style" panose="02020502050305020303" pitchFamily="18" charset="77"/>
              </a:rPr>
              <a:t> </a:t>
            </a:r>
            <a:r>
              <a:rPr lang="en-US" sz="2100" b="0" i="0" dirty="0">
                <a:solidFill>
                  <a:schemeClr val="bg1"/>
                </a:solidFill>
                <a:effectLst/>
                <a:latin typeface="Goudy Old Style" panose="02020502050305020303" pitchFamily="18" charset="77"/>
              </a:rPr>
              <a:t> It is only in our “hours-off,” only in our moments of permitted festivity, that we find an analogy [to the joys of heaven]. Dance and game</a:t>
            </a:r>
            <a:r>
              <a:rPr lang="en-US" sz="2100" b="0" i="1" dirty="0">
                <a:solidFill>
                  <a:schemeClr val="bg1"/>
                </a:solidFill>
                <a:effectLst/>
                <a:latin typeface="Goudy Old Style" panose="02020502050305020303" pitchFamily="18" charset="77"/>
              </a:rPr>
              <a:t> are</a:t>
            </a:r>
            <a:r>
              <a:rPr lang="en-US" sz="2100" b="0" i="0" dirty="0">
                <a:solidFill>
                  <a:schemeClr val="bg1"/>
                </a:solidFill>
                <a:effectLst/>
                <a:latin typeface="Goudy Old Style" panose="02020502050305020303" pitchFamily="18" charset="77"/>
              </a:rPr>
              <a:t> frivolous, unimportant down here; for “down here” is not their natural place. Here, they are a moment’s rest from the life we were placed here to live. But in this world everything is upside down. That which, if it could be prolonged here, would be a truancy, is </a:t>
            </a:r>
            <a:r>
              <a:rPr lang="en-US" sz="2100" b="0" i="0" dirty="0" err="1">
                <a:solidFill>
                  <a:schemeClr val="bg1"/>
                </a:solidFill>
                <a:effectLst/>
                <a:latin typeface="Goudy Old Style" panose="02020502050305020303" pitchFamily="18" charset="77"/>
              </a:rPr>
              <a:t>likest</a:t>
            </a:r>
            <a:r>
              <a:rPr lang="en-US" sz="2100" b="0" i="0" dirty="0">
                <a:solidFill>
                  <a:schemeClr val="bg1"/>
                </a:solidFill>
                <a:effectLst/>
                <a:latin typeface="Goudy Old Style" panose="02020502050305020303" pitchFamily="18" charset="77"/>
              </a:rPr>
              <a:t> that which in a better country is the End of ends. </a:t>
            </a:r>
            <a:r>
              <a:rPr lang="en-US" sz="2100" dirty="0">
                <a:solidFill>
                  <a:schemeClr val="bg1"/>
                </a:solidFill>
                <a:latin typeface="Goudy Old Style" panose="02020502050305020303" pitchFamily="18" charset="77"/>
                <a:ea typeface="Goudy Old Style" charset="0"/>
                <a:cs typeface="Goudy Old Style" charset="0"/>
              </a:rPr>
              <a:t>JOY is the serious business of Heaven.”</a:t>
            </a:r>
          </a:p>
          <a:p>
            <a:pPr marL="0" marR="0" algn="l">
              <a:spcBef>
                <a:spcPts val="0"/>
              </a:spcBef>
              <a:spcAft>
                <a:spcPts val="0"/>
              </a:spcAft>
            </a:pPr>
            <a:r>
              <a:rPr lang="en-US" sz="2100" dirty="0">
                <a:solidFill>
                  <a:schemeClr val="bg1"/>
                </a:solidFill>
                <a:latin typeface="Goudy Old Style" panose="02020502050305020303" pitchFamily="18" charset="77"/>
                <a:ea typeface="Goudy Old Style" charset="0"/>
                <a:cs typeface="Goudy Old Style" charset="0"/>
              </a:rPr>
              <a:t>—</a:t>
            </a:r>
            <a:r>
              <a:rPr lang="en-US" sz="2100" i="1" dirty="0">
                <a:solidFill>
                  <a:schemeClr val="bg1"/>
                </a:solidFill>
                <a:latin typeface="Goudy Old Style" panose="02020502050305020303" pitchFamily="18" charset="77"/>
                <a:ea typeface="Goudy Old Style" charset="0"/>
                <a:cs typeface="Goudy Old Style" charset="0"/>
              </a:rPr>
              <a:t>Letters to Malcolm: Chiefly on Prayer</a:t>
            </a:r>
          </a:p>
        </p:txBody>
      </p:sp>
      <p:sp>
        <p:nvSpPr>
          <p:cNvPr id="6" name="Rectangle 2">
            <a:extLst>
              <a:ext uri="{FF2B5EF4-FFF2-40B4-BE49-F238E27FC236}">
                <a16:creationId xmlns:a16="http://schemas.microsoft.com/office/drawing/2014/main" id="{066E630F-CCD9-8E82-E26F-137CCCB3B8B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CA1BD5E-E3A1-97B7-B8CA-8148A0BBA4B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81524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C745BE-AC2C-3F30-C4A4-A0D715E77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117DD-35CD-FEAF-0D3D-92F47B7D348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E79B59A-6CAB-28A8-6749-49CCBF89A38B}"/>
              </a:ext>
            </a:extLst>
          </p:cNvPr>
          <p:cNvSpPr>
            <a:spLocks noGrp="1"/>
          </p:cNvSpPr>
          <p:nvPr>
            <p:ph type="subTitle" idx="1"/>
          </p:nvPr>
        </p:nvSpPr>
        <p:spPr>
          <a:xfrm>
            <a:off x="-1" y="-1"/>
            <a:ext cx="11109961" cy="6835139"/>
          </a:xfrm>
        </p:spPr>
        <p:txBody>
          <a:bodyPr>
            <a:noAutofit/>
          </a:bodyPr>
          <a:lstStyle/>
          <a:p>
            <a:pPr algn="ctr"/>
            <a:r>
              <a:rPr lang="en-US" sz="2100" dirty="0">
                <a:solidFill>
                  <a:schemeClr val="bg1"/>
                </a:solidFill>
                <a:latin typeface="Goudy Old Style" panose="02020502050305020303" pitchFamily="18" charset="77"/>
              </a:rPr>
              <a:t>AND I SAW A NEW HEAVEN</a:t>
            </a:r>
          </a:p>
          <a:p>
            <a:pPr algn="ctr"/>
            <a:r>
              <a:rPr lang="en-US" sz="2100" b="0" i="0" dirty="0">
                <a:solidFill>
                  <a:schemeClr val="bg1"/>
                </a:solidFill>
                <a:effectLst/>
                <a:latin typeface="Goudy Old Style" panose="02020502050305020303" pitchFamily="18" charset="77"/>
              </a:rPr>
              <a:t>And I saw a new heaven and a new earth:</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for the first heaven and the first earth were passed away;</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and there was no more sea.</a:t>
            </a:r>
            <a:br>
              <a:rPr lang="en-US" sz="2100" b="0" i="0" dirty="0">
                <a:solidFill>
                  <a:schemeClr val="bg1"/>
                </a:solidFill>
                <a:effectLst/>
                <a:latin typeface="Goudy Old Style" panose="02020502050305020303" pitchFamily="18" charset="77"/>
              </a:rPr>
            </a:br>
            <a:endParaRPr lang="en-US" sz="2100" b="0" i="0" dirty="0">
              <a:solidFill>
                <a:schemeClr val="bg1"/>
              </a:solidFill>
              <a:effectLst/>
              <a:latin typeface="Goudy Old Style" panose="02020502050305020303" pitchFamily="18" charset="77"/>
            </a:endParaRPr>
          </a:p>
          <a:p>
            <a:pPr algn="ctr"/>
            <a:r>
              <a:rPr lang="en-US" sz="2100" b="0" i="0" dirty="0">
                <a:solidFill>
                  <a:schemeClr val="bg1"/>
                </a:solidFill>
                <a:effectLst/>
                <a:latin typeface="Goudy Old Style" panose="02020502050305020303" pitchFamily="18" charset="77"/>
              </a:rPr>
              <a:t>And I John saw the holy city, new Jerusalem,</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coming down from God out of heaven,</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prepared as a bride adorned for her husband.</a:t>
            </a:r>
            <a:br>
              <a:rPr lang="en-US" sz="2100" b="0" i="0" dirty="0">
                <a:solidFill>
                  <a:schemeClr val="bg1"/>
                </a:solidFill>
                <a:effectLst/>
                <a:latin typeface="Goudy Old Style" panose="02020502050305020303" pitchFamily="18" charset="77"/>
              </a:rPr>
            </a:br>
            <a:endParaRPr lang="en-US" sz="2100" b="0" i="0" dirty="0">
              <a:solidFill>
                <a:schemeClr val="bg1"/>
              </a:solidFill>
              <a:effectLst/>
              <a:latin typeface="Goudy Old Style" panose="02020502050305020303" pitchFamily="18" charset="77"/>
            </a:endParaRPr>
          </a:p>
          <a:p>
            <a:pPr algn="ctr"/>
            <a:r>
              <a:rPr lang="en-US" sz="2100" b="0" i="0" dirty="0">
                <a:solidFill>
                  <a:schemeClr val="bg1"/>
                </a:solidFill>
                <a:effectLst/>
                <a:latin typeface="Goudy Old Style" panose="02020502050305020303" pitchFamily="18" charset="77"/>
              </a:rPr>
              <a:t>And I heard a great voice out of Heaven, saying,</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Behold, the tabernacle of God is with men,</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and he will dwell with them, and they shall be his people,</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and God himself shall be with them, and be their God.</a:t>
            </a:r>
            <a:br>
              <a:rPr lang="en-US" sz="2100" b="0" i="0" dirty="0">
                <a:solidFill>
                  <a:schemeClr val="bg1"/>
                </a:solidFill>
                <a:effectLst/>
                <a:latin typeface="Goudy Old Style" panose="02020502050305020303" pitchFamily="18" charset="77"/>
              </a:rPr>
            </a:br>
            <a:endParaRPr lang="en-US" sz="2100" b="0" i="0" dirty="0">
              <a:solidFill>
                <a:schemeClr val="bg1"/>
              </a:solidFill>
              <a:effectLst/>
              <a:latin typeface="Goudy Old Style" panose="02020502050305020303" pitchFamily="18" charset="77"/>
            </a:endParaRPr>
          </a:p>
          <a:p>
            <a:pPr algn="ctr"/>
            <a:r>
              <a:rPr lang="en-US" sz="2100" b="0" i="0" dirty="0">
                <a:solidFill>
                  <a:schemeClr val="bg1"/>
                </a:solidFill>
                <a:effectLst/>
                <a:latin typeface="Goudy Old Style" panose="02020502050305020303" pitchFamily="18" charset="77"/>
              </a:rPr>
              <a:t>And God shall wipe away all tears from their eyes;</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and there shall be no more death, neither sorrow, nor crying,</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neither shall there be any more pain:</a:t>
            </a:r>
            <a:br>
              <a:rPr lang="en-US" sz="2100" b="0" i="0" dirty="0">
                <a:solidFill>
                  <a:schemeClr val="bg1"/>
                </a:solidFill>
                <a:effectLst/>
                <a:latin typeface="Goudy Old Style" panose="02020502050305020303" pitchFamily="18" charset="77"/>
              </a:rPr>
            </a:br>
            <a:r>
              <a:rPr lang="en-US" sz="2100" b="0" i="0" dirty="0">
                <a:solidFill>
                  <a:schemeClr val="bg1"/>
                </a:solidFill>
                <a:effectLst/>
                <a:latin typeface="Goudy Old Style" panose="02020502050305020303" pitchFamily="18" charset="77"/>
              </a:rPr>
              <a:t>for the former things are passed away.</a:t>
            </a:r>
            <a:br>
              <a:rPr lang="en-US" sz="2100" b="0" i="0" dirty="0">
                <a:solidFill>
                  <a:schemeClr val="bg1"/>
                </a:solidFill>
                <a:effectLst/>
                <a:latin typeface="Goudy Old Style" panose="02020502050305020303" pitchFamily="18" charset="77"/>
              </a:rPr>
            </a:br>
            <a:endParaRPr lang="en-US" sz="2100" b="0" i="0" dirty="0">
              <a:solidFill>
                <a:schemeClr val="bg1"/>
              </a:solidFill>
              <a:effectLst/>
              <a:latin typeface="Goudy Old Style" panose="02020502050305020303" pitchFamily="18" charset="77"/>
            </a:endParaRPr>
          </a:p>
          <a:p>
            <a:pPr algn="ctr"/>
            <a:r>
              <a:rPr lang="en-US" sz="2100" b="0" i="1" dirty="0">
                <a:solidFill>
                  <a:schemeClr val="bg1"/>
                </a:solidFill>
                <a:effectLst/>
                <a:latin typeface="Goudy Old Style" panose="02020502050305020303" pitchFamily="18" charset="77"/>
              </a:rPr>
              <a:t>Words: Revelation 21</a:t>
            </a:r>
            <a:endParaRPr lang="en-US" sz="2100" b="0" i="0" dirty="0">
              <a:solidFill>
                <a:schemeClr val="bg1"/>
              </a:solidFill>
              <a:effectLst/>
              <a:latin typeface="Goudy Old Style" panose="02020502050305020303" pitchFamily="18" charset="77"/>
            </a:endParaRPr>
          </a:p>
          <a:p>
            <a:pPr marL="0" marR="0">
              <a:spcBef>
                <a:spcPts val="0"/>
              </a:spcBef>
              <a:spcAft>
                <a:spcPts val="0"/>
              </a:spcAft>
            </a:pPr>
            <a:r>
              <a:rPr lang="en-US" sz="2100" i="1" dirty="0">
                <a:solidFill>
                  <a:schemeClr val="bg1"/>
                </a:solidFill>
                <a:latin typeface="Goudy Old Style" panose="02020502050305020303" pitchFamily="18" charset="77"/>
                <a:ea typeface="Goudy Old Style" charset="0"/>
                <a:cs typeface="Goudy Old Style" charset="0"/>
              </a:rPr>
              <a:t>Music: Edgar </a:t>
            </a:r>
            <a:r>
              <a:rPr lang="en-US" sz="2100" i="1" dirty="0" err="1">
                <a:solidFill>
                  <a:schemeClr val="bg1"/>
                </a:solidFill>
                <a:latin typeface="Goudy Old Style" panose="02020502050305020303" pitchFamily="18" charset="77"/>
                <a:ea typeface="Goudy Old Style" charset="0"/>
                <a:cs typeface="Goudy Old Style" charset="0"/>
              </a:rPr>
              <a:t>Bainton</a:t>
            </a:r>
            <a:r>
              <a:rPr lang="en-US" sz="2100" i="1" dirty="0">
                <a:solidFill>
                  <a:schemeClr val="bg1"/>
                </a:solidFill>
                <a:latin typeface="Goudy Old Style" panose="02020502050305020303" pitchFamily="18" charset="77"/>
                <a:ea typeface="Goudy Old Style" charset="0"/>
                <a:cs typeface="Goudy Old Style" charset="0"/>
              </a:rPr>
              <a:t>, 1928</a:t>
            </a:r>
          </a:p>
        </p:txBody>
      </p:sp>
      <p:sp>
        <p:nvSpPr>
          <p:cNvPr id="6" name="Rectangle 2">
            <a:extLst>
              <a:ext uri="{FF2B5EF4-FFF2-40B4-BE49-F238E27FC236}">
                <a16:creationId xmlns:a16="http://schemas.microsoft.com/office/drawing/2014/main" id="{D0EC29DB-1955-E0EC-9994-FEA9038D53E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E9A98872-C066-1DFF-7D1D-FB20CB8414BF}"/>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92511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endParaRPr lang="en-US" sz="800" b="1" dirty="0">
              <a:solidFill>
                <a:schemeClr val="bg1"/>
              </a:solidFill>
              <a:latin typeface="Goudy Old Style" charset="0"/>
              <a:ea typeface="Goudy Old Style" charset="0"/>
              <a:cs typeface="Goudy Old Style" charset="0"/>
            </a:endParaRPr>
          </a:p>
          <a:p>
            <a:pPr algn="l">
              <a:lnSpc>
                <a:spcPct val="100000"/>
              </a:lnSpc>
              <a:spcBef>
                <a:spcPts val="600"/>
              </a:spcBef>
            </a:pPr>
            <a:r>
              <a:rPr lang="en-US" sz="3600" b="1" i="0" dirty="0">
                <a:solidFill>
                  <a:srgbClr val="001D35"/>
                </a:solidFill>
                <a:effectLst/>
                <a:latin typeface="Goudy Old Style" panose="02020502050305020303" pitchFamily="18" charset="77"/>
              </a:rPr>
              <a:t>Imagination: What Does It Mean to Inhabit a Story</a:t>
            </a:r>
            <a:endParaRPr lang="en-US" sz="3600" b="1" dirty="0">
              <a:latin typeface="Goudy Old Style" panose="02020502050305020303" pitchFamily="18" charset="77"/>
            </a:endParaRPr>
          </a:p>
          <a:p>
            <a:pPr algn="l">
              <a:lnSpc>
                <a:spcPct val="100000"/>
              </a:lnSpc>
              <a:spcBef>
                <a:spcPts val="0"/>
              </a:spcBef>
            </a:pPr>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FC0576-D821-13E9-0FE0-557613F39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C0356-8F0F-7BDB-DCF5-CF8152B88B7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31F20B8-1D55-A847-84E8-C7FDC06BC04C}"/>
              </a:ext>
            </a:extLst>
          </p:cNvPr>
          <p:cNvSpPr>
            <a:spLocks noGrp="1"/>
          </p:cNvSpPr>
          <p:nvPr>
            <p:ph type="subTitle" idx="1"/>
          </p:nvPr>
        </p:nvSpPr>
        <p:spPr>
          <a:xfrm>
            <a:off x="-1" y="-1"/>
            <a:ext cx="10972801" cy="6835139"/>
          </a:xfrm>
        </p:spPr>
        <p:txBody>
          <a:bodyPr>
            <a:normAutofit lnSpcReduction="10000"/>
          </a:bodyPr>
          <a:lstStyle/>
          <a:p>
            <a:pPr algn="l"/>
            <a:r>
              <a:rPr lang="en-US" sz="2200" b="1" dirty="0">
                <a:solidFill>
                  <a:schemeClr val="bg1"/>
                </a:solidFill>
                <a:latin typeface="Goudy Old Style" panose="02020502050305020303" pitchFamily="18" charset="77"/>
              </a:rPr>
              <a:t>Chapter 6: “The People That Lived in Hiding”                                                                                       </a:t>
            </a:r>
            <a:r>
              <a:rPr lang="en-US" sz="2200" i="1" dirty="0">
                <a:solidFill>
                  <a:schemeClr val="bg1"/>
                </a:solidFill>
                <a:latin typeface="Goudy Old Style" panose="02020502050305020303" pitchFamily="18" charset="77"/>
              </a:rPr>
              <a:t>(Firing the imagination—What people? Hiding where? Hiding from what or from whom?)</a:t>
            </a:r>
          </a:p>
          <a:p>
            <a:pPr algn="l"/>
            <a:r>
              <a:rPr lang="en-US" sz="2200" dirty="0">
                <a:solidFill>
                  <a:schemeClr val="bg1"/>
                </a:solidFill>
                <a:latin typeface="Goudy Old Style" panose="02020502050305020303" pitchFamily="18" charset="77"/>
              </a:rPr>
              <a:t>Caspian, the badger, and the two dwarfs begin a series of visits to the Old Narnians seeking to recruit them to help Caspian</a:t>
            </a:r>
          </a:p>
          <a:p>
            <a:pPr algn="l"/>
            <a:r>
              <a:rPr lang="en-US" sz="2200" dirty="0">
                <a:solidFill>
                  <a:schemeClr val="bg1"/>
                </a:solidFill>
                <a:latin typeface="Goudy Old Style" panose="02020502050305020303" pitchFamily="18" charset="77"/>
              </a:rPr>
              <a:t>The bulgy bears and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the squirrel join with enthusiasm, and </a:t>
            </a:r>
            <a:r>
              <a:rPr lang="en-US" sz="2200" dirty="0" err="1">
                <a:solidFill>
                  <a:schemeClr val="bg1"/>
                </a:solidFill>
                <a:latin typeface="Goudy Old Style" panose="02020502050305020303" pitchFamily="18" charset="77"/>
              </a:rPr>
              <a:t>Pattertwig</a:t>
            </a:r>
            <a:r>
              <a:rPr lang="en-US" sz="2200" dirty="0">
                <a:solidFill>
                  <a:schemeClr val="bg1"/>
                </a:solidFill>
                <a:latin typeface="Goudy Old Style" panose="02020502050305020303" pitchFamily="18" charset="77"/>
              </a:rPr>
              <a:t> is sent to summon more Old Narnians to a feast and council on Dancing Lawn; the seven brothers, Red Dwarfs, also agree to support Caspian, and they outfit the party with armor and swords</a:t>
            </a:r>
          </a:p>
          <a:p>
            <a:pPr algn="l"/>
            <a:r>
              <a:rPr lang="en-US" sz="2200" dirty="0">
                <a:solidFill>
                  <a:schemeClr val="bg1"/>
                </a:solidFill>
                <a:latin typeface="Goudy Old Style" panose="02020502050305020303" pitchFamily="18" charset="77"/>
              </a:rPr>
              <a:t>The Black Dwarfs are more reticent but hate Miraz and agree to support Caspian against him, but suggest recruiting some hags and ogres, an idea from which the company recoils in horror</a:t>
            </a:r>
          </a:p>
          <a:p>
            <a:pPr algn="l"/>
            <a:r>
              <a:rPr lang="en-US" sz="2200" dirty="0">
                <a:solidFill>
                  <a:schemeClr val="bg1"/>
                </a:solidFill>
                <a:latin typeface="Goudy Old Style" panose="02020502050305020303" pitchFamily="18" charset="77"/>
              </a:rPr>
              <a:t>The centaurs are expecting them, and say the portents of the stars say it is time for war, an idea the company embraces after some consideration</a:t>
            </a:r>
          </a:p>
          <a:p>
            <a:pPr algn="l"/>
            <a:r>
              <a:rPr lang="en-US" sz="2200" dirty="0" err="1">
                <a:solidFill>
                  <a:schemeClr val="bg1"/>
                </a:solidFill>
                <a:latin typeface="Goudy Old Style" panose="02020502050305020303" pitchFamily="18" charset="77"/>
              </a:rPr>
              <a:t>Reepicheep</a:t>
            </a:r>
            <a:r>
              <a:rPr lang="en-US" sz="2200" dirty="0">
                <a:solidFill>
                  <a:schemeClr val="bg1"/>
                </a:solidFill>
                <a:latin typeface="Goudy Old Style" panose="02020502050305020303" pitchFamily="18" charset="77"/>
              </a:rPr>
              <a:t> and his mice brethren support Caspian, and although they are unable to wake the trees, a host of Fauns come in the night and lead the company in a dance</a:t>
            </a: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There is Joy in living into and pursuing your faith</a:t>
            </a:r>
          </a:p>
          <a:p>
            <a:pPr algn="l"/>
            <a:r>
              <a:rPr lang="en-US" sz="2200" dirty="0">
                <a:solidFill>
                  <a:schemeClr val="bg1"/>
                </a:solidFill>
                <a:latin typeface="Goudy Old Style" panose="02020502050305020303" pitchFamily="18" charset="77"/>
              </a:rPr>
              <a:t>Seeing the same Truth/engaging the same quest is a strong foundation for friendship</a:t>
            </a:r>
          </a:p>
          <a:p>
            <a:pPr algn="l"/>
            <a:r>
              <a:rPr lang="en-US" sz="2200" dirty="0">
                <a:solidFill>
                  <a:schemeClr val="bg1"/>
                </a:solidFill>
                <a:latin typeface="Goudy Old Style" panose="02020502050305020303" pitchFamily="18" charset="77"/>
              </a:rPr>
              <a:t>A utilitarian/pragmatic worldview is antithetical to fellowship and loyalty</a:t>
            </a:r>
          </a:p>
          <a:p>
            <a:pPr algn="l"/>
            <a:r>
              <a:rPr lang="en-US" sz="2200" dirty="0">
                <a:solidFill>
                  <a:schemeClr val="bg1"/>
                </a:solidFill>
                <a:latin typeface="Goudy Old Style" panose="02020502050305020303" pitchFamily="18" charset="77"/>
              </a:rPr>
              <a:t>Reductionistic thinking and failure of imagination limits your understanding of reality</a:t>
            </a:r>
          </a:p>
          <a:p>
            <a:pPr algn="l"/>
            <a:r>
              <a:rPr lang="en-US" sz="2200" dirty="0">
                <a:solidFill>
                  <a:schemeClr val="bg1"/>
                </a:solidFill>
                <a:latin typeface="Goudy Old Style" panose="02020502050305020303" pitchFamily="18" charset="77"/>
              </a:rPr>
              <a:t>The timing and season for a quest is determined in the Heavens</a:t>
            </a:r>
          </a:p>
        </p:txBody>
      </p:sp>
      <p:sp>
        <p:nvSpPr>
          <p:cNvPr id="6" name="Rectangle 2">
            <a:extLst>
              <a:ext uri="{FF2B5EF4-FFF2-40B4-BE49-F238E27FC236}">
                <a16:creationId xmlns:a16="http://schemas.microsoft.com/office/drawing/2014/main" id="{9EF19F29-3AE9-4BB1-1A0D-99971022743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3313C0C-EDA3-B52C-27EF-ECA9B0B339AD}"/>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15788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669EFF-4FB0-7937-49A7-810894BF0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7C908-FF15-F27D-6472-A8951E902CD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9C531A8-1EAC-6500-E4A3-D0B38F863757}"/>
              </a:ext>
            </a:extLst>
          </p:cNvPr>
          <p:cNvSpPr>
            <a:spLocks noGrp="1"/>
          </p:cNvSpPr>
          <p:nvPr>
            <p:ph type="subTitle" idx="1"/>
          </p:nvPr>
        </p:nvSpPr>
        <p:spPr>
          <a:xfrm>
            <a:off x="-1" y="-1"/>
            <a:ext cx="11185452" cy="6835139"/>
          </a:xfrm>
        </p:spPr>
        <p:txBody>
          <a:bodyPr>
            <a:normAutofit lnSpcReduction="10000"/>
          </a:bodyPr>
          <a:lstStyle/>
          <a:p>
            <a:pPr algn="l"/>
            <a:r>
              <a:rPr lang="en-US" sz="2200" b="1" dirty="0">
                <a:solidFill>
                  <a:schemeClr val="bg1"/>
                </a:solidFill>
                <a:latin typeface="Goudy Old Style" panose="02020502050305020303" pitchFamily="18" charset="77"/>
              </a:rPr>
              <a:t>Chapter 7: “Old Narnia in Danger”                                                                                           </a:t>
            </a:r>
            <a:r>
              <a:rPr lang="en-US" sz="2200" i="1" dirty="0">
                <a:solidFill>
                  <a:schemeClr val="bg1"/>
                </a:solidFill>
                <a:latin typeface="Goudy Old Style" panose="02020502050305020303" pitchFamily="18" charset="77"/>
              </a:rPr>
              <a:t>(Firing the imagination—What does he mean by Old Narnia? Danger? Danger from what or whom?)</a:t>
            </a:r>
          </a:p>
          <a:p>
            <a:pPr algn="l"/>
            <a:r>
              <a:rPr lang="en-US" sz="2200" dirty="0">
                <a:solidFill>
                  <a:schemeClr val="bg1"/>
                </a:solidFill>
                <a:latin typeface="Goudy Old Style" panose="02020502050305020303" pitchFamily="18" charset="77"/>
              </a:rPr>
              <a:t>Caspian gathers with an astonishing variety of Old Narnians on the Dancing Lawn for a council of war, but is interrupted by the sudden and welcome arrival of his old tutor, Dr. Cornelius</a:t>
            </a:r>
          </a:p>
          <a:p>
            <a:pPr algn="l"/>
            <a:r>
              <a:rPr lang="en-US" sz="2200" dirty="0">
                <a:solidFill>
                  <a:schemeClr val="bg1"/>
                </a:solidFill>
                <a:latin typeface="Goudy Old Style" panose="02020502050305020303" pitchFamily="18" charset="77"/>
              </a:rPr>
              <a:t>Dr. Cornelius advises them that they have been betrayed, that Miraz is on the march, and that they must flee to avoid capture. He advises choosing somewhere that can be fortified as a stronghold and suggests Aslan’s How, the site of the Stone Table</a:t>
            </a:r>
          </a:p>
          <a:p>
            <a:pPr algn="l"/>
            <a:r>
              <a:rPr lang="en-US" sz="2200" dirty="0">
                <a:solidFill>
                  <a:schemeClr val="bg1"/>
                </a:solidFill>
                <a:latin typeface="Goudy Old Style" panose="02020502050305020303" pitchFamily="18" charset="77"/>
              </a:rPr>
              <a:t>The Old Narnians establish themselves at Aslan’s How, but are soon discovered by Miraz and his forces, and battles begin, which do not go well for the Old Narnians</a:t>
            </a:r>
          </a:p>
          <a:p>
            <a:pPr algn="l"/>
            <a:r>
              <a:rPr lang="en-US" sz="2200" dirty="0">
                <a:solidFill>
                  <a:schemeClr val="bg1"/>
                </a:solidFill>
                <a:latin typeface="Goudy Old Style" panose="02020502050305020303" pitchFamily="18" charset="77"/>
              </a:rPr>
              <a:t>Another council of war is held and they decide they are in extremity and that Caspian should blow Queen Susan’s horn at dawn, with messengers being sent to Lantern Waste and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the places where help would most likely arrive </a:t>
            </a:r>
          </a:p>
          <a:p>
            <a:pPr algn="l"/>
            <a:r>
              <a:rPr lang="en-US" sz="2200"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diversity of personalities and gifts among the Old Narnians gives them strength.</a:t>
            </a:r>
          </a:p>
          <a:p>
            <a:pPr algn="l"/>
            <a:r>
              <a:rPr lang="en-US" sz="2200" dirty="0">
                <a:solidFill>
                  <a:schemeClr val="bg1"/>
                </a:solidFill>
                <a:latin typeface="Goudy Old Style" panose="02020502050305020303" pitchFamily="18" charset="77"/>
              </a:rPr>
              <a:t>There is a spiritual resonance of sacred places that makes them special and deserving of respect.</a:t>
            </a:r>
          </a:p>
          <a:p>
            <a:pPr algn="l"/>
            <a:r>
              <a:rPr lang="en-US" sz="2200" dirty="0">
                <a:solidFill>
                  <a:schemeClr val="bg1"/>
                </a:solidFill>
                <a:latin typeface="Goudy Old Style" panose="02020502050305020303" pitchFamily="18" charset="77"/>
              </a:rPr>
              <a:t>Ancient tales may convey truth and means of grace that are life-giving.</a:t>
            </a:r>
          </a:p>
          <a:p>
            <a:pPr algn="l"/>
            <a:r>
              <a:rPr lang="en-US" sz="2200" dirty="0">
                <a:solidFill>
                  <a:schemeClr val="bg1"/>
                </a:solidFill>
                <a:latin typeface="Goudy Old Style" panose="02020502050305020303" pitchFamily="18" charset="77"/>
              </a:rPr>
              <a:t>Self-absorption and party spirit are inimical to the success of the quest.</a:t>
            </a:r>
          </a:p>
          <a:p>
            <a:pPr algn="l"/>
            <a:r>
              <a:rPr lang="en-US" sz="2200" dirty="0">
                <a:solidFill>
                  <a:schemeClr val="bg1"/>
                </a:solidFill>
                <a:latin typeface="Goudy Old Style" panose="02020502050305020303" pitchFamily="18" charset="77"/>
              </a:rPr>
              <a:t>The character of true obedience means following the one in command rather than one’s own opinions.</a:t>
            </a:r>
          </a:p>
          <a:p>
            <a:pPr algn="l"/>
            <a:endParaRPr lang="en-US" sz="2200" b="1"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E396750-5C3E-8BCD-D938-8646955E044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2689F36-3E4A-C26E-1F90-A34F58536BE3}"/>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77003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203F43-7688-1318-6B5B-6E87946DE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A4BE3-52E7-F802-C1DC-A856F5F182E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92475CE-3785-1030-7F06-2C2B01BA3487}"/>
              </a:ext>
            </a:extLst>
          </p:cNvPr>
          <p:cNvSpPr>
            <a:spLocks noGrp="1"/>
          </p:cNvSpPr>
          <p:nvPr>
            <p:ph type="subTitle" idx="1"/>
          </p:nvPr>
        </p:nvSpPr>
        <p:spPr>
          <a:xfrm>
            <a:off x="-1" y="-1"/>
            <a:ext cx="11152683" cy="6835139"/>
          </a:xfrm>
        </p:spPr>
        <p:txBody>
          <a:bodyPr>
            <a:normAutofit/>
          </a:bodyPr>
          <a:lstStyle/>
          <a:p>
            <a:pPr algn="l"/>
            <a:r>
              <a:rPr lang="en-US" sz="2200" b="1" dirty="0">
                <a:solidFill>
                  <a:schemeClr val="bg1"/>
                </a:solidFill>
                <a:latin typeface="Goudy Old Style" panose="02020502050305020303" pitchFamily="18" charset="77"/>
              </a:rPr>
              <a:t>Caspian gathers with an astonishing variety of Old Narnians on the Dancing Lawn for a council of war, but is interrupted by the sudden and welcome arrival of his old tutor, Dr. Cornelius.        </a:t>
            </a:r>
          </a:p>
          <a:p>
            <a:pPr algn="l"/>
            <a:r>
              <a:rPr lang="en-US" sz="2200" dirty="0">
                <a:solidFill>
                  <a:schemeClr val="bg1"/>
                </a:solidFill>
                <a:latin typeface="Goudy Old Style" panose="02020502050305020303" pitchFamily="18" charset="77"/>
              </a:rPr>
              <a:t>“When the great night came, and his various strange subjects came stealing into the lawn by ones and twos and threes or by sixes and sevens — the moon then shining almost at her full — his heart swelled as he saw their numbers and heard their greetings. All whom he had met were there: Bulgy Bears and Red Dwarfs and Black Dwarfs, Moles and Badgers, Hares and Hedgehogs, and others whom he had not yet seen — five Satyrs as red as foxes, the whole contingent of Talking Mice, armed to the teeth and following a shrill trumpet, some Owls, the Old Raven of </a:t>
            </a:r>
            <a:r>
              <a:rPr lang="en-US" sz="2200" dirty="0" err="1">
                <a:solidFill>
                  <a:schemeClr val="bg1"/>
                </a:solidFill>
                <a:latin typeface="Goudy Old Style" panose="02020502050305020303" pitchFamily="18" charset="77"/>
              </a:rPr>
              <a:t>Ravenscaur</a:t>
            </a:r>
            <a:r>
              <a:rPr lang="en-US" sz="2200" dirty="0">
                <a:solidFill>
                  <a:schemeClr val="bg1"/>
                </a:solidFill>
                <a:latin typeface="Goudy Old Style" panose="02020502050305020303" pitchFamily="18" charset="77"/>
              </a:rPr>
              <a:t>. Last  of all (and this took Caspian's breath away), with the Centaurs came a small but genuine Giant, </a:t>
            </a:r>
            <a:r>
              <a:rPr lang="en-US" sz="2200" dirty="0" err="1">
                <a:solidFill>
                  <a:schemeClr val="bg1"/>
                </a:solidFill>
                <a:latin typeface="Goudy Old Style" panose="02020502050305020303" pitchFamily="18" charset="77"/>
              </a:rPr>
              <a:t>Wimbleweather</a:t>
            </a:r>
            <a:r>
              <a:rPr lang="en-US" sz="2200" dirty="0">
                <a:solidFill>
                  <a:schemeClr val="bg1"/>
                </a:solidFill>
                <a:latin typeface="Goudy Old Style" panose="02020502050305020303" pitchFamily="18" charset="77"/>
              </a:rPr>
              <a:t> of Deadman's Hill, carrying on his back a basketful of rather sea-sick Dwarfs who had accepted his offer of a lift and were now wishing they had walked instead. Caspian, feeling a little nervous, got up. "Narnians!" he began, but he never got any further, for at that very moment Camillo the Hare said, "Hush! There's a Man somewhere near." They were all creatures of the wild, accustomed to being hunted, and they all became still as statues. The beasts all turned their noses in the direction which Camillo had indicated. "Smells like Man and yet not quite like Man," whispered </a:t>
            </a:r>
            <a:r>
              <a:rPr lang="en-US" sz="2200" dirty="0" err="1">
                <a:solidFill>
                  <a:schemeClr val="bg1"/>
                </a:solidFill>
                <a:latin typeface="Goudy Old Style" panose="02020502050305020303" pitchFamily="18" charset="77"/>
              </a:rPr>
              <a:t>Trufflehunter</a:t>
            </a:r>
            <a:r>
              <a:rPr lang="en-US" sz="2200" dirty="0">
                <a:solidFill>
                  <a:schemeClr val="bg1"/>
                </a:solidFill>
                <a:latin typeface="Goudy Old Style" panose="02020502050305020303" pitchFamily="18" charset="77"/>
              </a:rPr>
              <a:t>. "It's getting steadily nearer," said Camillo. "Two badgers and you three Dwarfs, with your bows at the — ready, go softly off to meet it," said Caspian… Then came a sharp dwarfish cry, "Stop! Who goes there?" and a sudden spring. A moment later a voice, which Caspian knew well, could he heard saying, "All right, all right, I'm unarmed. Take my wrists if you like, worthy Badgers, but don't bite right through them. I want to speak to the King." "Doctor Cornelius!" cried Caspian with joy, and rushed forward to greet his old tutor.”</a:t>
            </a:r>
          </a:p>
        </p:txBody>
      </p:sp>
      <p:sp>
        <p:nvSpPr>
          <p:cNvPr id="6" name="Rectangle 2">
            <a:extLst>
              <a:ext uri="{FF2B5EF4-FFF2-40B4-BE49-F238E27FC236}">
                <a16:creationId xmlns:a16="http://schemas.microsoft.com/office/drawing/2014/main" id="{7D905B9B-3D8D-8964-4153-826D94E8724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E6C70B4-62AC-ABBC-0D92-9F7CBC6CC124}"/>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68139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43781</TotalTime>
  <Words>8022</Words>
  <Application>Microsoft Macintosh PowerPoint</Application>
  <PresentationFormat>Widescreen</PresentationFormat>
  <Paragraphs>186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Goudy Old Style</vt:lpstr>
      <vt:lpstr>system-ui</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457</cp:revision>
  <cp:lastPrinted>2019-02-13T16:31:27Z</cp:lastPrinted>
  <dcterms:created xsi:type="dcterms:W3CDTF">2018-09-19T14:45:23Z</dcterms:created>
  <dcterms:modified xsi:type="dcterms:W3CDTF">2025-10-29T13:56:36Z</dcterms:modified>
</cp:coreProperties>
</file>